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 id="214748368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y="5143500" cx="9144000"/>
  <p:notesSz cx="6858000" cy="9144000"/>
  <p:embeddedFontLst>
    <p:embeddedFont>
      <p:font typeface="Garamond"/>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26E053-86AA-4E5F-A95A-EE5533B3B5F2}">
  <a:tblStyle styleId="{7226E053-86AA-4E5F-A95A-EE5533B3B5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44558A5-D3AE-45F1-9547-BC743348589A}"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BAA80F3-CBCF-4C41-AA25-16155BE365F2}"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Garamond-italic.fntdata"/><Relationship Id="rId61" Type="http://schemas.openxmlformats.org/officeDocument/2006/relationships/font" Target="fonts/Garamond-bold.fntdata"/><Relationship Id="rId20" Type="http://schemas.openxmlformats.org/officeDocument/2006/relationships/slide" Target="slides/slide12.xml"/><Relationship Id="rId63" Type="http://schemas.openxmlformats.org/officeDocument/2006/relationships/font" Target="fonts/Garamond-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Garamond-regular.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books/NBK531461/" TargetMode="External"/><Relationship Id="rId3" Type="http://schemas.openxmlformats.org/officeDocument/2006/relationships/hyperlink" Target="https://pmc.ncbi.nlm.nih.gov/articles/PMC10352814/#b4" TargetMode="External"/><Relationship Id="rId4" Type="http://schemas.openxmlformats.org/officeDocument/2006/relationships/hyperlink" Target="https://jamanetwork.com/journals/jama/fullarticle/208067" TargetMode="External"/><Relationship Id="rId5" Type="http://schemas.openxmlformats.org/officeDocument/2006/relationships/hyperlink" Target="https://www.ncbi.nlm.nih.gov/books/NBK557404/" TargetMode="External"/><Relationship Id="rId6" Type="http://schemas.openxmlformats.org/officeDocument/2006/relationships/hyperlink" Target="https://www.hey.nhs.uk/patient-leaflet/right-heart-catheterisation/"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bmed.ncbi.nlm.nih.gov/7474243/"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cademic.oup.com/aje/article/192/5/685/6991423"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6eed63bead_2_57:notes"/>
          <p:cNvSpPr txBox="1"/>
          <p:nvPr>
            <p:ph idx="1" type="body"/>
          </p:nvPr>
        </p:nvSpPr>
        <p:spPr>
          <a:xfrm>
            <a:off x="685800" y="4400549"/>
            <a:ext cx="5486400" cy="360045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36eed63bead_2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44d49fc66a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44d49fc66a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GAM: Non-linear modeling that allows for complex relationships</a:t>
            </a:r>
            <a:endParaRPr>
              <a:solidFill>
                <a:schemeClr val="dk1"/>
              </a:solidFill>
            </a:endParaRPr>
          </a:p>
          <a:p>
            <a:pPr indent="0" lvl="0" marL="0" rtl="0" algn="l">
              <a:spcBef>
                <a:spcPts val="0"/>
              </a:spcBef>
              <a:spcAft>
                <a:spcPts val="0"/>
              </a:spcAft>
              <a:buNone/>
            </a:pPr>
            <a:br>
              <a:rPr lang="en">
                <a:solidFill>
                  <a:schemeClr val="dk1"/>
                </a:solidFill>
              </a:rPr>
            </a:br>
            <a:r>
              <a:rPr lang="en">
                <a:solidFill>
                  <a:schemeClr val="dk1"/>
                </a:solidFill>
              </a:rPr>
              <a:t>XGBOOST: iteratively builds decision tree models that learn from their </a:t>
            </a:r>
            <a:r>
              <a:rPr lang="en">
                <a:solidFill>
                  <a:schemeClr val="dk1"/>
                </a:solidFill>
              </a:rPr>
              <a:t>predecessors</a:t>
            </a:r>
            <a:r>
              <a:rPr lang="en">
                <a:solidFill>
                  <a:schemeClr val="dk1"/>
                </a:solidFill>
              </a:rPr>
              <a:t> prediction errors, making a stronger model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Elastic net: Linear model that penalizes overfitting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TMLE -  Cross validated superlearner, a machine learning tool, takes the given set of confounders and models them as a function of the outcome. Super learner also estimated the probability of treatment given the set of confounders and then balanced the two patient groups by weighting these scores. This makes TMLE doubly robust, since it accounts for both treatment and outcome confounding. One of the core strengths of this method is that it can use both linear and additive modeling, which allows for more flexibility. Additive models were used for 100% of the propensity scoring and 50% of the outcome modeling</a:t>
            </a:r>
            <a:endParaRPr>
              <a:solidFill>
                <a:schemeClr val="dk1"/>
              </a:solidFill>
            </a:endParaRPr>
          </a:p>
          <a:p>
            <a:pPr indent="-285750" lvl="0" marL="457200" rtl="0" algn="l">
              <a:spcBef>
                <a:spcPts val="200"/>
              </a:spcBef>
              <a:spcAft>
                <a:spcPts val="0"/>
              </a:spcAft>
              <a:buClr>
                <a:schemeClr val="dk1"/>
              </a:buClr>
              <a:buSzPts val="900"/>
              <a:buChar char="-"/>
            </a:pPr>
            <a:r>
              <a:rPr lang="en" sz="1600">
                <a:solidFill>
                  <a:schemeClr val="dk1"/>
                </a:solidFill>
                <a:latin typeface="Calibri"/>
                <a:ea typeface="Calibri"/>
                <a:cs typeface="Calibri"/>
                <a:sym typeface="Calibri"/>
              </a:rPr>
              <a:t>It is flexible with different machine learning algorithms, can be very efficient (combines MLE and targeting) and the additional targeting step ensuring that its estimate focuses on the causal quantity</a:t>
            </a:r>
            <a:endParaRPr sz="16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Char char="-"/>
            </a:pPr>
            <a:r>
              <a:rPr lang="en" sz="1600">
                <a:solidFill>
                  <a:schemeClr val="dk1"/>
                </a:solidFill>
                <a:latin typeface="Calibri"/>
                <a:ea typeface="Calibri"/>
                <a:cs typeface="Calibri"/>
                <a:sym typeface="Calibri"/>
              </a:rPr>
              <a:t>It can be computationally intensive and difficult to implement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4d49fc66a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4d49fc66a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BART models the outcome with all confounders nonlinearly, meaning that variables can flexibly interact with the outcome. Based on what it observes in the data, it then predicts the counterfactual, or what would happen if a patient were given the opposite treatment. BART repeats this counterfactual process thousands of times, and then averages each iteration’s ATE to get the final ATE. This method is strong because it articulates uncertainty, is doubly robust, and also captures any subgroups where treatment might be the most helpful.</a:t>
            </a:r>
            <a:endParaRPr>
              <a:solidFill>
                <a:schemeClr val="dk1"/>
              </a:solidFill>
            </a:endParaRPr>
          </a:p>
          <a:p>
            <a:pPr indent="-285750" lvl="0" marL="457200" rtl="0" algn="l">
              <a:spcBef>
                <a:spcPts val="200"/>
              </a:spcBef>
              <a:spcAft>
                <a:spcPts val="0"/>
              </a:spcAft>
              <a:buClr>
                <a:schemeClr val="dk1"/>
              </a:buClr>
              <a:buSzPts val="900"/>
              <a:buChar char="-"/>
            </a:pPr>
            <a:r>
              <a:rPr lang="en" sz="1600">
                <a:solidFill>
                  <a:schemeClr val="dk1"/>
                </a:solidFill>
                <a:latin typeface="Calibri"/>
                <a:ea typeface="Calibri"/>
                <a:cs typeface="Calibri"/>
                <a:sym typeface="Calibri"/>
              </a:rPr>
              <a:t>It allows for flexible modeling, can quantify uncertainty and be regularized through priors (less overfitting)</a:t>
            </a:r>
            <a:endParaRPr sz="16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Char char="-"/>
            </a:pPr>
            <a:r>
              <a:rPr lang="en" sz="1600">
                <a:solidFill>
                  <a:schemeClr val="dk1"/>
                </a:solidFill>
                <a:latin typeface="Calibri"/>
                <a:ea typeface="Calibri"/>
                <a:cs typeface="Calibri"/>
                <a:sym typeface="Calibri"/>
              </a:rPr>
              <a:t>It can be computationally intensive and harder to interpret compared to simpler models (harder to interpret coefficients)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6ef452b17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6ef452b17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 takes the aggregate of CATEs to estimate ATE</a:t>
            </a:r>
            <a:endParaRPr/>
          </a:p>
          <a:p>
            <a:pPr indent="0" lvl="0" marL="0" rtl="0" algn="l">
              <a:spcBef>
                <a:spcPts val="0"/>
              </a:spcBef>
              <a:spcAft>
                <a:spcPts val="0"/>
              </a:spcAft>
              <a:buNone/>
            </a:pPr>
            <a:r>
              <a:rPr lang="en"/>
              <a:t>GComp is bootstrapped, 1000 reps</a:t>
            </a:r>
            <a:endParaRPr/>
          </a:p>
          <a:p>
            <a:pPr indent="0" lvl="0" marL="0" rtl="0" algn="l">
              <a:spcBef>
                <a:spcPts val="0"/>
              </a:spcBef>
              <a:spcAft>
                <a:spcPts val="0"/>
              </a:spcAft>
              <a:buNone/>
            </a:pPr>
            <a:r>
              <a:rPr lang="en"/>
              <a:t>Higher ATE = Adjust less compared to lower ATE estimates (Stronger adjustments = lower ATE) -&gt; Why PS Matching and TMLE have higher ATE estimates compared to BART and DR-Learner</a:t>
            </a:r>
            <a:endParaRPr/>
          </a:p>
          <a:p>
            <a:pPr indent="0" lvl="0" marL="0" rtl="0" algn="l">
              <a:spcBef>
                <a:spcPts val="0"/>
              </a:spcBef>
              <a:spcAft>
                <a:spcPts val="0"/>
              </a:spcAft>
              <a:buNone/>
            </a:pPr>
            <a:r>
              <a:rPr lang="en"/>
              <a:t>In addition, they are not as conservative/careful (extrapolates, doesn’t handle uncertainty as well) as BART/DR-learner, which means that BART/DR-learner is better at measuring heterogeneity and CATE compared to just ATE by itself</a:t>
            </a:r>
            <a:endParaRPr/>
          </a:p>
          <a:p>
            <a:pPr indent="0" lvl="0" marL="0" rtl="0" algn="l">
              <a:spcBef>
                <a:spcPts val="0"/>
              </a:spcBef>
              <a:spcAft>
                <a:spcPts val="0"/>
              </a:spcAft>
              <a:buNone/>
            </a:pPr>
            <a:r>
              <a:rPr lang="en"/>
              <a:t>Higher ATE = Increased mortality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3513906e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3513906e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712b9504e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712b9504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63340d4d04_4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63340d4d04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63340d4d0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63340d4d0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634eeb18c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634eeb18c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634a12d6f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634a12d6f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63340d4d04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63340d4d04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6eed63bead_2_63:notes"/>
          <p:cNvSpPr txBox="1"/>
          <p:nvPr>
            <p:ph idx="1" type="body"/>
          </p:nvPr>
        </p:nvSpPr>
        <p:spPr>
          <a:xfrm>
            <a:off x="685800" y="4400549"/>
            <a:ext cx="5486400" cy="360045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6eed63bead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63340d4d04_4_4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63340d4d04_4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63340d4d04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63340d4d04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63340d4d04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63340d4d04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63340d4d04_4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3340d4d04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63340d4d04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63340d4d04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63340d4d04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63340d4d04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63504041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63504041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63424d4f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63424d4f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634a12d6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634a12d6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6354c11c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6354c11c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6eed63bead_2_78:notes"/>
          <p:cNvSpPr txBox="1"/>
          <p:nvPr>
            <p:ph idx="1" type="body"/>
          </p:nvPr>
        </p:nvSpPr>
        <p:spPr>
          <a:xfrm>
            <a:off x="685800" y="4400549"/>
            <a:ext cx="5486400" cy="360045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https://www.ncbi.nlm.nih.gov/books/NBK531461/</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https://pmc.ncbi.nlm.nih.gov/articles/PMC10352814/#b4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20-40% of critically ill patients in the mid 1980s got RHC </a:t>
            </a:r>
            <a:r>
              <a:rPr lang="en" u="sng">
                <a:solidFill>
                  <a:schemeClr val="hlink"/>
                </a:solidFill>
                <a:hlinkClick r:id="rId4"/>
              </a:rPr>
              <a:t>https://jamanetwork.com/journals/jama/fullarticle/208067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5735 patients included in the Connors Study were admitted to or transferred to an ICU in the first 24 hours after entering the study</a:t>
            </a:r>
            <a:endParaRPr/>
          </a:p>
          <a:p>
            <a:pPr indent="0" lvl="0" marL="0" rtl="0" algn="l">
              <a:spcBef>
                <a:spcPts val="0"/>
              </a:spcBef>
              <a:spcAft>
                <a:spcPts val="0"/>
              </a:spcAft>
              <a:buNone/>
            </a:pPr>
            <a:r>
              <a:rPr lang="en"/>
              <a:t>All patients had detailed chart abstraction done - diagnoses were recorded and the most abnormal value 24 hours after entry were recorded for values like HR, Resp, BP, Arterial gases etc.  </a:t>
            </a:r>
            <a:endParaRPr/>
          </a:p>
          <a:p>
            <a:pPr indent="0" lvl="0" marL="0" rtl="0" algn="l">
              <a:spcBef>
                <a:spcPts val="0"/>
              </a:spcBef>
              <a:spcAft>
                <a:spcPts val="0"/>
              </a:spcAft>
              <a:buNone/>
            </a:pPr>
            <a:r>
              <a:rPr lang="en" u="sng">
                <a:solidFill>
                  <a:schemeClr val="hlink"/>
                </a:solidFill>
                <a:hlinkClick r:id="rId5"/>
              </a:rPr>
              <a:t>https://www.ncbi.nlm.nih.gov/books/NBK557404/</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https://www.hey.nhs.uk/patient-leaflet/right-heart-catheterisation/</a:t>
            </a:r>
            <a:endParaRPr/>
          </a:p>
          <a:p>
            <a:pPr indent="0" lvl="0" marL="0" rtl="0" algn="l">
              <a:spcBef>
                <a:spcPts val="0"/>
              </a:spcBef>
              <a:spcAft>
                <a:spcPts val="0"/>
              </a:spcAft>
              <a:buNone/>
            </a:pPr>
            <a:r>
              <a:t/>
            </a:r>
            <a:endParaRPr/>
          </a:p>
        </p:txBody>
      </p:sp>
      <p:sp>
        <p:nvSpPr>
          <p:cNvPr id="201" name="Google Shape;201;g36eed63bead_2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634a12d6f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634a12d6f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63424d4fd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63424d4fd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63424d4fd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63424d4fd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63504041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63504041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63340d4d04_4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63340d4d04_4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70e6d06b2b_0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the previous group explored treatment heterogeneity using binary survival outcomes, our project takes it a step further by examining how the treatment effects of RHC vary over time using time-to-event data.</a:t>
            </a:r>
            <a:endParaRPr/>
          </a:p>
        </p:txBody>
      </p:sp>
      <p:sp>
        <p:nvSpPr>
          <p:cNvPr id="516" name="Google Shape;516;g370e6d06b2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70e6d06b2b_0_75: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core question is: how can time-to-event models help us uncover which patient groups benefit or are harmed by RHC, and guide more personalized clinical decisions based on that heterogeneity?</a:t>
            </a:r>
            <a:endParaRPr/>
          </a:p>
        </p:txBody>
      </p:sp>
      <p:sp>
        <p:nvSpPr>
          <p:cNvPr id="522" name="Google Shape;522;g370e6d06b2b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70e6d06b2b_0_151: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370e6d06b2b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63513906e9_0_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363513906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70e6d06b2b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70e6d06b2b_0_31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two models for our analysis: DeepSurv and Causal Survival Forest.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DeepSurv is a neural network extension of the Cox model designed to predict survival probabilities. It reaches high predictive accuracy by learning a nonlinear risk function of how patient covariates influence survival over time. However, it assumes proportional hazards and can be less interpretable.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Causal Survival Forests are designed to estimate heterogeneous treatment effects by splitting based on treatment effect differences. They differ from DeepSurv by estimating how much the RHC treatment is expected to improve or worsen a patient’s survival outcome (in other words, the RMST difference at 180 days). The downside of CSFs is that they don’t produce direct standard survival predictions or performance metrics like the C-index.</a:t>
            </a:r>
            <a:endParaRPr/>
          </a:p>
        </p:txBody>
      </p:sp>
      <p:sp>
        <p:nvSpPr>
          <p:cNvPr id="553" name="Google Shape;553;g370e6d06b2b_0_3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6eed63bead_2_73:notes"/>
          <p:cNvSpPr txBox="1"/>
          <p:nvPr>
            <p:ph idx="1" type="body"/>
          </p:nvPr>
        </p:nvSpPr>
        <p:spPr>
          <a:xfrm>
            <a:off x="685800" y="4400549"/>
            <a:ext cx="5486400" cy="360045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SUPPORT - Study to </a:t>
            </a:r>
            <a:r>
              <a:rPr lang="en"/>
              <a:t>understand</a:t>
            </a:r>
            <a:r>
              <a:rPr lang="en"/>
              <a:t> prognoses and preferences for outcomes and </a:t>
            </a:r>
            <a:r>
              <a:rPr lang="en"/>
              <a:t>risks of treatment</a:t>
            </a:r>
            <a:endParaRPr/>
          </a:p>
          <a:p>
            <a:pPr indent="0" lvl="0" marL="0" rtl="0" algn="l">
              <a:spcBef>
                <a:spcPts val="0"/>
              </a:spcBef>
              <a:spcAft>
                <a:spcPts val="0"/>
              </a:spcAft>
              <a:buNone/>
            </a:pPr>
            <a:r>
              <a:rPr lang="en"/>
              <a:t>Phase I had 4301 patients and Phase II had 4804 patients with their physicians being randomized by specialty group to intervention (n = 2652) or control groups (n = 2152)</a:t>
            </a:r>
            <a:endParaRPr/>
          </a:p>
          <a:p>
            <a:pPr indent="0" lvl="0" marL="0" rtl="0" algn="l">
              <a:spcBef>
                <a:spcPts val="0"/>
              </a:spcBef>
              <a:spcAft>
                <a:spcPts val="0"/>
              </a:spcAft>
              <a:buNone/>
            </a:pPr>
            <a:r>
              <a:rPr lang="en"/>
              <a:t>Phase I was observational and involved collecting detailed clinical data, patient preferences, survival predictions and care received with the idea of identifying problems in care like poor communication, inaccurate survival estimates by physicians and aggressive treatments near death</a:t>
            </a:r>
            <a:endParaRPr/>
          </a:p>
          <a:p>
            <a:pPr indent="0" lvl="0" marL="0" rtl="0" algn="l">
              <a:spcBef>
                <a:spcPts val="0"/>
              </a:spcBef>
              <a:spcAft>
                <a:spcPts val="0"/>
              </a:spcAft>
              <a:buNone/>
            </a:pPr>
            <a:r>
              <a:rPr lang="en"/>
              <a:t>Phase II was an RCT that involved intervention in the form of specially trained nurses who facilitated discussions between patients, families, and clinicians about prognosis, preferences and care plans - control received usual care</a:t>
            </a:r>
            <a:endParaRPr/>
          </a:p>
          <a:p>
            <a:pPr indent="0" lvl="0" marL="0" rtl="0" algn="l">
              <a:spcBef>
                <a:spcPts val="0"/>
              </a:spcBef>
              <a:spcAft>
                <a:spcPts val="0"/>
              </a:spcAft>
              <a:buNone/>
            </a:pPr>
            <a:r>
              <a:rPr lang="en" u="sng">
                <a:solidFill>
                  <a:schemeClr val="hlink"/>
                </a:solidFill>
                <a:hlinkClick r:id="rId2"/>
              </a:rPr>
              <a:t>https://pubmed.ncbi.nlm.nih.gov/7474243/</a:t>
            </a:r>
            <a:endParaRPr/>
          </a:p>
          <a:p>
            <a:pPr indent="0" lvl="0" marL="0" rtl="0" algn="l">
              <a:spcBef>
                <a:spcPts val="0"/>
              </a:spcBef>
              <a:spcAft>
                <a:spcPts val="0"/>
              </a:spcAft>
              <a:buNone/>
            </a:pPr>
            <a:r>
              <a:t/>
            </a:r>
            <a:endParaRPr/>
          </a:p>
        </p:txBody>
      </p:sp>
      <p:sp>
        <p:nvSpPr>
          <p:cNvPr id="210" name="Google Shape;210;g36eed63bead_2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70e6d06b2b_0_39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evaluate and compare the two models’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looking at prediction performance, we used 5-fold cross-validation to compare concordance index values. Our baseline Cox model’s C-index was 0.68. DeepSurv performed slightly better at 0.7, showing it has higher discriminative ability for survival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we simulated a toy example of a single sample of 10,000 individuals with linear HTE that evaluates how well each model estimates the true treatment effect, or CATE, for individual patients. The pink bars represent the true CATE distribution, while the blue and green bars show the distributions estimated by DeepSurv and CSF. </a:t>
            </a:r>
            <a:endParaRPr/>
          </a:p>
          <a:p>
            <a:pPr indent="0" lvl="0" marL="457200" rtl="0" algn="l">
              <a:spcBef>
                <a:spcPts val="0"/>
              </a:spcBef>
              <a:spcAft>
                <a:spcPts val="0"/>
              </a:spcAft>
              <a:buNone/>
            </a:pPr>
            <a:r>
              <a:rPr lang="en"/>
              <a:t>DeepSurv aligns moderately well, but CSF captures more of the variation across the full distribution.</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Together, DeepSurv and CSF provide a balanced approach: one optimized for prediction, the other for estimating treatment effect variation.</a:t>
            </a:r>
            <a:endParaRPr/>
          </a:p>
        </p:txBody>
      </p:sp>
      <p:sp>
        <p:nvSpPr>
          <p:cNvPr id="562" name="Google Shape;562;g370e6d06b2b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70e6d06b2b_0_4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70e6d06b2b_0_47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Bella:</a:t>
            </a:r>
            <a:endParaRPr sz="1400" u="sng"/>
          </a:p>
          <a:p>
            <a:pPr indent="0" lvl="0" marL="0" rtl="0" algn="l">
              <a:spcBef>
                <a:spcPts val="0"/>
              </a:spcBef>
              <a:spcAft>
                <a:spcPts val="0"/>
              </a:spcAft>
              <a:buNone/>
            </a:pPr>
            <a:r>
              <a:t/>
            </a:r>
            <a:endParaRPr/>
          </a:p>
          <a:p>
            <a:pPr indent="-330200" lvl="0" marL="457200" rtl="0" algn="l">
              <a:spcBef>
                <a:spcPts val="0"/>
              </a:spcBef>
              <a:spcAft>
                <a:spcPts val="0"/>
              </a:spcAft>
              <a:buSzPts val="1600"/>
              <a:buChar char="-"/>
            </a:pPr>
            <a:r>
              <a:rPr lang="en" sz="1400"/>
              <a:t>As Quinn has outlined, DeepSurv and Causal Survival Forests are designed with different goals in mind.</a:t>
            </a:r>
            <a:endParaRPr sz="1400"/>
          </a:p>
          <a:p>
            <a:pPr indent="0" lvl="0" marL="0" rtl="0" algn="l">
              <a:spcBef>
                <a:spcPts val="0"/>
              </a:spcBef>
              <a:spcAft>
                <a:spcPts val="0"/>
              </a:spcAft>
              <a:buNone/>
            </a:pPr>
            <a:r>
              <a:t/>
            </a:r>
            <a:endParaRPr sz="1400"/>
          </a:p>
          <a:p>
            <a:pPr indent="-330200" lvl="0" marL="457200" rtl="0" algn="l">
              <a:spcBef>
                <a:spcPts val="0"/>
              </a:spcBef>
              <a:spcAft>
                <a:spcPts val="0"/>
              </a:spcAft>
              <a:buSzPts val="1600"/>
              <a:buChar char="-"/>
            </a:pPr>
            <a:r>
              <a:rPr lang="en" sz="1400"/>
              <a:t>So, we designed a framework using these two models to identify treatment effect heterogeneity</a:t>
            </a:r>
            <a:endParaRPr sz="1400"/>
          </a:p>
          <a:p>
            <a:pPr indent="0" lvl="0" marL="0" rtl="0" algn="l">
              <a:spcBef>
                <a:spcPts val="0"/>
              </a:spcBef>
              <a:spcAft>
                <a:spcPts val="0"/>
              </a:spcAft>
              <a:buNone/>
            </a:pPr>
            <a:r>
              <a:t/>
            </a:r>
            <a:endParaRPr sz="1400"/>
          </a:p>
          <a:p>
            <a:pPr indent="-330200" lvl="0" marL="457200" rtl="0" algn="l">
              <a:spcBef>
                <a:spcPts val="0"/>
              </a:spcBef>
              <a:spcAft>
                <a:spcPts val="0"/>
              </a:spcAft>
              <a:buSzPts val="1600"/>
              <a:buChar char="-"/>
            </a:pPr>
            <a:r>
              <a:rPr b="1" lang="en" sz="1400"/>
              <a:t>With DeepSurv, we optimized for survival prediction</a:t>
            </a:r>
            <a:endParaRPr b="1" sz="1400"/>
          </a:p>
          <a:p>
            <a:pPr indent="-330200" lvl="1" marL="914400" rtl="0" algn="l">
              <a:spcBef>
                <a:spcPts val="0"/>
              </a:spcBef>
              <a:spcAft>
                <a:spcPts val="0"/>
              </a:spcAft>
              <a:buSzPts val="1600"/>
              <a:buChar char="-"/>
            </a:pPr>
            <a:r>
              <a:rPr lang="en" sz="1400"/>
              <a:t>(as DeepSurv generates survival risk scores)</a:t>
            </a:r>
            <a:endParaRPr sz="1400"/>
          </a:p>
          <a:p>
            <a:pPr indent="-330200" lvl="0" marL="457200" rtl="0" algn="l">
              <a:spcBef>
                <a:spcPts val="0"/>
              </a:spcBef>
              <a:spcAft>
                <a:spcPts val="0"/>
              </a:spcAft>
              <a:buSzPts val="1600"/>
              <a:buChar char="-"/>
            </a:pPr>
            <a:r>
              <a:rPr b="1" lang="en" sz="1400"/>
              <a:t>Using a Causal Survival Forest, we optimized for treatment effect differences</a:t>
            </a:r>
            <a:endParaRPr b="1" sz="1400"/>
          </a:p>
          <a:p>
            <a:pPr indent="-330200" lvl="1" marL="914400" rtl="0" algn="l">
              <a:spcBef>
                <a:spcPts val="0"/>
              </a:spcBef>
              <a:spcAft>
                <a:spcPts val="0"/>
              </a:spcAft>
              <a:buSzPts val="1600"/>
              <a:buChar char="-"/>
            </a:pPr>
            <a:r>
              <a:rPr lang="en" sz="1400"/>
              <a:t>(as CSF targets heterogeneity, not survival prediction)</a:t>
            </a:r>
            <a:endParaRPr sz="1400"/>
          </a:p>
          <a:p>
            <a:pPr indent="-330200" lvl="1" marL="914400" rtl="0" algn="l">
              <a:spcBef>
                <a:spcPts val="0"/>
              </a:spcBef>
              <a:spcAft>
                <a:spcPts val="0"/>
              </a:spcAft>
              <a:buSzPts val="1600"/>
              <a:buChar char="-"/>
            </a:pPr>
            <a:r>
              <a:rPr lang="en" sz="1400"/>
              <a:t>(by directly estimating the treatment effect (difference in CATE))</a:t>
            </a:r>
            <a:endParaRPr sz="1400"/>
          </a:p>
          <a:p>
            <a:pPr indent="0" lvl="0" marL="0" rtl="0" algn="l">
              <a:spcBef>
                <a:spcPts val="0"/>
              </a:spcBef>
              <a:spcAft>
                <a:spcPts val="0"/>
              </a:spcAft>
              <a:buNone/>
            </a:pPr>
            <a:r>
              <a:t/>
            </a:r>
            <a:endParaRPr sz="1400"/>
          </a:p>
          <a:p>
            <a:pPr indent="-330200" lvl="0" marL="457200" rtl="0" algn="l">
              <a:spcBef>
                <a:spcPts val="0"/>
              </a:spcBef>
              <a:spcAft>
                <a:spcPts val="0"/>
              </a:spcAft>
              <a:buSzPts val="1600"/>
              <a:buChar char="-"/>
            </a:pPr>
            <a:r>
              <a:rPr lang="en" sz="1400"/>
              <a:t>So, we propose that by using a Causal Survival Forest as a baseline to validate our treatment effect findings from DeepSurv, we can more robustly identify clinically relevant patient subgroups</a:t>
            </a:r>
            <a:endParaRPr sz="1400"/>
          </a:p>
          <a:p>
            <a:pPr indent="-330200" lvl="1" marL="914400" rtl="0" algn="l">
              <a:spcBef>
                <a:spcPts val="0"/>
              </a:spcBef>
              <a:spcAft>
                <a:spcPts val="0"/>
              </a:spcAft>
              <a:buSzPts val="1600"/>
              <a:buChar char="-"/>
            </a:pPr>
            <a:r>
              <a:rPr lang="en" sz="1400"/>
              <a:t>This aligns with previous literature integrating survival prediction and treatment effect heterogeneity</a:t>
            </a:r>
            <a:endParaRPr sz="1400"/>
          </a:p>
        </p:txBody>
      </p:sp>
      <p:sp>
        <p:nvSpPr>
          <p:cNvPr id="576" name="Google Shape;576;g370e6d06b2b_0_4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70e6d06b2b_0_5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70e6d06b2b_0_57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180-day CATE distribution estimated using DeepSurv. On the left, you can see that most patients fall near zero, indicating little or no treatment effect from RHC. About 89% of patients are estimated to experience a neutral or negative effect, while only 11% show a clear survival benefit. This reinforces prior findings that RHC may not be broadly beneficial, but could help a small, specific subgroup.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better understand who these patients are, we regressed the estimated CATEs on patient features using a decision tree, shown on the right. The top split is respiratory rate, so patients with higher rates (over 25 bpm) tend to experience worse outcomes. Within that group, those with low mean arterial pressure had the largest negative effect, averaging a 10-day reduction in 180-day survival.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Among patients with lower respiratory rates, primary disease type helped identify smaller subgroups, though their average effects were less severe.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Together, these results suggest that DeepSurv not only provides individualized treatment estimates, but also helps inform clinical decision-making by identifying high-risk groups.</a:t>
            </a:r>
            <a:endParaRPr/>
          </a:p>
        </p:txBody>
      </p:sp>
      <p:sp>
        <p:nvSpPr>
          <p:cNvPr id="607" name="Google Shape;607;g370e6d06b2b_0_5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70e6d06b2b_0_6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70e6d06b2b_0_69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From our RMST analysis, approx 89% of participants were in the "no benefit or potentially harmed by RHC" category</a:t>
            </a:r>
            <a:endParaRPr/>
          </a:p>
          <a:p>
            <a:pPr indent="0" lvl="0" marL="0" rtl="0" algn="l">
              <a:spcBef>
                <a:spcPts val="0"/>
              </a:spcBef>
              <a:spcAft>
                <a:spcPts val="0"/>
              </a:spcAft>
              <a:buNone/>
            </a:pPr>
            <a:r>
              <a:t/>
            </a:r>
            <a:endParaRPr/>
          </a:p>
          <a:p>
            <a:pPr indent="-336550" lvl="0" marL="457200" rtl="0" algn="l">
              <a:spcBef>
                <a:spcPts val="0"/>
              </a:spcBef>
              <a:spcAft>
                <a:spcPts val="0"/>
              </a:spcAft>
              <a:buSzPts val="1700"/>
              <a:buChar char="-"/>
            </a:pPr>
            <a:r>
              <a:rPr lang="en" sz="1500"/>
              <a:t>DeepSurv identified respiratory rate and mean arterial pressure as key variables in survival prediction.</a:t>
            </a:r>
            <a:endParaRPr sz="1500"/>
          </a:p>
          <a:p>
            <a:pPr indent="-336550" lvl="0" marL="457200" rtl="0" algn="l">
              <a:spcBef>
                <a:spcPts val="0"/>
              </a:spcBef>
              <a:spcAft>
                <a:spcPts val="0"/>
              </a:spcAft>
              <a:buSzPts val="1700"/>
              <a:buChar char="-"/>
            </a:pPr>
            <a:r>
              <a:rPr lang="en" sz="1500"/>
              <a:t>These graphs show their distribution by treatment recommendation – whether DeepSurv recommends RHC or not (based on the sign of their estimated subgroup effect) (CATEs - conditional average treatment effect)</a:t>
            </a:r>
            <a:endParaRPr sz="1500"/>
          </a:p>
          <a:p>
            <a:pPr indent="-336550" lvl="0" marL="457200" rtl="0" algn="l">
              <a:spcBef>
                <a:spcPts val="0"/>
              </a:spcBef>
              <a:spcAft>
                <a:spcPts val="0"/>
              </a:spcAft>
              <a:buSzPts val="1700"/>
              <a:buChar char="-"/>
            </a:pPr>
            <a:r>
              <a:rPr lang="en" sz="1500"/>
              <a:t>For both of these variables, we observe bimodal populations – suggesting two distinct patient subgroups. These subgroups align with clinically meaningful thresholds:</a:t>
            </a:r>
            <a:endParaRPr sz="1500"/>
          </a:p>
          <a:p>
            <a:pPr indent="-336550" lvl="1" marL="914400" rtl="0" algn="l">
              <a:spcBef>
                <a:spcPts val="0"/>
              </a:spcBef>
              <a:spcAft>
                <a:spcPts val="0"/>
              </a:spcAft>
              <a:buSzPts val="1700"/>
              <a:buChar char="-"/>
            </a:pPr>
            <a:r>
              <a:rPr lang="en" sz="1500"/>
              <a:t>For mean arterial pressure, the distributions diverge near the cutoff for hypertension</a:t>
            </a:r>
            <a:endParaRPr sz="1500"/>
          </a:p>
          <a:p>
            <a:pPr indent="-336550" lvl="1" marL="914400" rtl="0" algn="l">
              <a:spcBef>
                <a:spcPts val="0"/>
              </a:spcBef>
              <a:spcAft>
                <a:spcPts val="0"/>
              </a:spcAft>
              <a:buSzPts val="1700"/>
              <a:buChar char="-"/>
            </a:pPr>
            <a:r>
              <a:rPr lang="en" sz="1500"/>
              <a:t>Similarly for respiratory rate, the distributions are split by the threshold for tachypnea</a:t>
            </a:r>
            <a:endParaRPr sz="1500"/>
          </a:p>
          <a:p>
            <a:pPr indent="-336550" lvl="0" marL="457200" rtl="0" algn="l">
              <a:spcBef>
                <a:spcPts val="0"/>
              </a:spcBef>
              <a:spcAft>
                <a:spcPts val="0"/>
              </a:spcAft>
              <a:buSzPts val="1700"/>
              <a:buChar char="-"/>
            </a:pPr>
            <a:r>
              <a:rPr lang="en" sz="1500"/>
              <a:t>These patterns indicate that patients past these thresholds are less likely to benefit from RHC. The observed treatment effect heterogeneity may reflect underlying physiological mechanisms or interactions with illness severity</a:t>
            </a:r>
            <a:endParaRPr sz="1500"/>
          </a:p>
        </p:txBody>
      </p:sp>
      <p:sp>
        <p:nvSpPr>
          <p:cNvPr id="655" name="Google Shape;655;g370e6d06b2b_0_6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70e6d06b2b_0_7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70e6d06b2b_0_77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Bella:</a:t>
            </a:r>
            <a:endParaRPr sz="1400" u="sng"/>
          </a:p>
          <a:p>
            <a:pPr indent="0" lvl="0" marL="0" rtl="0" algn="l">
              <a:spcBef>
                <a:spcPts val="0"/>
              </a:spcBef>
              <a:spcAft>
                <a:spcPts val="0"/>
              </a:spcAft>
              <a:buNone/>
            </a:pPr>
            <a:r>
              <a:t/>
            </a:r>
            <a:endParaRPr/>
          </a:p>
          <a:p>
            <a:pPr indent="-323850" lvl="0" marL="457200" rtl="0" algn="l">
              <a:spcBef>
                <a:spcPts val="0"/>
              </a:spcBef>
              <a:spcAft>
                <a:spcPts val="0"/>
              </a:spcAft>
              <a:buSzPts val="1500"/>
              <a:buChar char="-"/>
            </a:pPr>
            <a:r>
              <a:rPr lang="en" sz="1300"/>
              <a:t>As Abhroneel mentioned, DeepSurv identified </a:t>
            </a:r>
            <a:r>
              <a:rPr b="1" lang="en" sz="1300"/>
              <a:t>respiratory rate, mean arterial pressure, and primary disease</a:t>
            </a:r>
            <a:r>
              <a:rPr lang="en" sz="1300"/>
              <a:t> as key variables (in survival prediction)</a:t>
            </a:r>
            <a:endParaRPr sz="1300"/>
          </a:p>
          <a:p>
            <a:pPr indent="-323850" lvl="0" marL="457200" rtl="0" algn="l">
              <a:spcBef>
                <a:spcPts val="0"/>
              </a:spcBef>
              <a:spcAft>
                <a:spcPts val="0"/>
              </a:spcAft>
              <a:buSzPts val="1500"/>
              <a:buChar char="-"/>
            </a:pPr>
            <a:r>
              <a:rPr lang="en" sz="1300"/>
              <a:t>Similarly, the causal survival forest model also identified </a:t>
            </a:r>
            <a:r>
              <a:rPr b="1" lang="en" sz="1300"/>
              <a:t>respiratory rate and mean arterial pressure, as well as the </a:t>
            </a:r>
            <a:r>
              <a:rPr b="1" lang="en" sz="1300"/>
              <a:t>APACHE score</a:t>
            </a:r>
            <a:r>
              <a:rPr lang="en" sz="1300"/>
              <a:t> (measure of illness severity)</a:t>
            </a:r>
            <a:r>
              <a:rPr lang="en" sz="1300"/>
              <a:t>, as key drivers of treatment effect heterogeneity – that is, whether RHC is likely to help or harm a patient.</a:t>
            </a:r>
            <a:endParaRPr sz="1300"/>
          </a:p>
          <a:p>
            <a:pPr indent="0" lvl="0" marL="0" rtl="0" algn="l">
              <a:spcBef>
                <a:spcPts val="0"/>
              </a:spcBef>
              <a:spcAft>
                <a:spcPts val="0"/>
              </a:spcAft>
              <a:buNone/>
            </a:pPr>
            <a:r>
              <a:t/>
            </a:r>
            <a:endParaRPr sz="1300"/>
          </a:p>
          <a:p>
            <a:pPr indent="-323850" lvl="0" marL="457200" rtl="0" algn="l">
              <a:spcBef>
                <a:spcPts val="0"/>
              </a:spcBef>
              <a:spcAft>
                <a:spcPts val="0"/>
              </a:spcAft>
              <a:buSzPts val="1500"/>
              <a:buChar char="-"/>
            </a:pPr>
            <a:r>
              <a:rPr lang="en" sz="1300"/>
              <a:t>This overlap validates our findings and highlights the importance of these variables in both survival prediction and treatment effect variation</a:t>
            </a:r>
            <a:endParaRPr sz="1300"/>
          </a:p>
          <a:p>
            <a:pPr indent="0" lvl="0" marL="0" rtl="0" algn="l">
              <a:spcBef>
                <a:spcPts val="0"/>
              </a:spcBef>
              <a:spcAft>
                <a:spcPts val="0"/>
              </a:spcAft>
              <a:buNone/>
            </a:pPr>
            <a:r>
              <a:t/>
            </a:r>
            <a:endParaRPr sz="1300"/>
          </a:p>
          <a:p>
            <a:pPr indent="-323850" lvl="0" marL="457200" rtl="0" algn="l">
              <a:spcBef>
                <a:spcPts val="0"/>
              </a:spcBef>
              <a:spcAft>
                <a:spcPts val="0"/>
              </a:spcAft>
              <a:buSzPts val="1500"/>
              <a:buChar char="-"/>
            </a:pPr>
            <a:r>
              <a:rPr lang="en" sz="1300"/>
              <a:t>As an example, the graphs on the right show the distribution of respiratory rate by model-recommended treatment – from CSF (top) and DeepSurv (bottom)</a:t>
            </a:r>
            <a:endParaRPr sz="1300"/>
          </a:p>
          <a:p>
            <a:pPr indent="-323850" lvl="1" marL="914400" rtl="0" algn="l">
              <a:spcBef>
                <a:spcPts val="0"/>
              </a:spcBef>
              <a:spcAft>
                <a:spcPts val="0"/>
              </a:spcAft>
              <a:buSzPts val="1500"/>
              <a:buChar char="-"/>
            </a:pPr>
            <a:r>
              <a:rPr lang="en" sz="1300"/>
              <a:t>Both models suggest that patients with higher respiratory rates (above ~25) are generally not recommended for RHC</a:t>
            </a:r>
            <a:endParaRPr sz="1300"/>
          </a:p>
          <a:p>
            <a:pPr indent="-323850" lvl="1" marL="914400" rtl="0" algn="l">
              <a:spcBef>
                <a:spcPts val="0"/>
              </a:spcBef>
              <a:spcAft>
                <a:spcPts val="0"/>
              </a:spcAft>
              <a:buSzPts val="1500"/>
              <a:buChar char="-"/>
            </a:pPr>
            <a:r>
              <a:rPr lang="en" sz="1300"/>
              <a:t>Further, the divergence in the density curves reflects treatment effect heterogeneity for this variable</a:t>
            </a:r>
            <a:endParaRPr sz="1300"/>
          </a:p>
          <a:p>
            <a:pPr indent="0" lvl="0" marL="0" rtl="0" algn="l">
              <a:spcBef>
                <a:spcPts val="0"/>
              </a:spcBef>
              <a:spcAft>
                <a:spcPts val="0"/>
              </a:spcAft>
              <a:buNone/>
            </a:pPr>
            <a:r>
              <a:t/>
            </a:r>
            <a:endParaRPr sz="1300"/>
          </a:p>
          <a:p>
            <a:pPr indent="-323850" lvl="1" marL="914400" rtl="0" algn="l">
              <a:spcBef>
                <a:spcPts val="0"/>
              </a:spcBef>
              <a:spcAft>
                <a:spcPts val="0"/>
              </a:spcAft>
              <a:buSzPts val="1500"/>
              <a:buChar char="-"/>
            </a:pPr>
            <a:r>
              <a:rPr lang="en" sz="1300"/>
              <a:t>Together, these models suggest that these variables (respiratory rate and mean arterial pressure) are not only prognostic (predict the outcome), but also actionable – helping clinicians identify subgroups most likely to benefit from or be harmed by RHC</a:t>
            </a:r>
            <a:endParaRPr sz="1300"/>
          </a:p>
          <a:p>
            <a:pPr indent="0" lvl="0" marL="0" rtl="0" algn="l">
              <a:spcBef>
                <a:spcPts val="0"/>
              </a:spcBef>
              <a:spcAft>
                <a:spcPts val="0"/>
              </a:spcAft>
              <a:buNone/>
            </a:pPr>
            <a:r>
              <a:t/>
            </a:r>
            <a:endParaRPr sz="1300"/>
          </a:p>
          <a:p>
            <a:pPr indent="-323850" lvl="1" marL="914400" rtl="0" algn="l">
              <a:spcBef>
                <a:spcPts val="0"/>
              </a:spcBef>
              <a:spcAft>
                <a:spcPts val="0"/>
              </a:spcAft>
              <a:buClr>
                <a:schemeClr val="dk1"/>
              </a:buClr>
              <a:buSzPts val="1500"/>
              <a:buChar char="-"/>
            </a:pPr>
            <a:r>
              <a:rPr lang="en" sz="1300"/>
              <a:t>(those with positive CATEs and those with negative CATEs)</a:t>
            </a:r>
            <a:endParaRPr sz="1300"/>
          </a:p>
        </p:txBody>
      </p:sp>
      <p:sp>
        <p:nvSpPr>
          <p:cNvPr id="666" name="Google Shape;666;g370e6d06b2b_0_77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70e6d06b2b_0_112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370e6d06b2b_0_1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63513906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63513906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RHC is at most recommended for a very minor proportion of the individuals</a:t>
            </a:r>
            <a:endParaRPr/>
          </a:p>
          <a:p>
            <a:pPr indent="-298450" lvl="1" marL="914400" rtl="0" algn="l">
              <a:spcBef>
                <a:spcPts val="0"/>
              </a:spcBef>
              <a:spcAft>
                <a:spcPts val="0"/>
              </a:spcAft>
              <a:buSzPts val="1100"/>
              <a:buChar char="-"/>
            </a:pPr>
            <a:r>
              <a:rPr lang="en"/>
              <a:t>From group #2: these are healthier patients at baseline (without history)</a:t>
            </a:r>
            <a:endParaRPr/>
          </a:p>
          <a:p>
            <a:pPr indent="-298450" lvl="2" marL="1371600" rtl="0" algn="l">
              <a:spcBef>
                <a:spcPts val="0"/>
              </a:spcBef>
              <a:spcAft>
                <a:spcPts val="0"/>
              </a:spcAft>
              <a:buSzPts val="1100"/>
              <a:buChar char="-"/>
            </a:pPr>
            <a:r>
              <a:rPr lang="en"/>
              <a:t>Primary disease</a:t>
            </a:r>
            <a:endParaRPr/>
          </a:p>
          <a:p>
            <a:pPr indent="-298450" lvl="2" marL="1371600" rtl="0" algn="l">
              <a:spcBef>
                <a:spcPts val="0"/>
              </a:spcBef>
              <a:spcAft>
                <a:spcPts val="0"/>
              </a:spcAft>
              <a:buSzPts val="1100"/>
              <a:buChar char="-"/>
            </a:pPr>
            <a:r>
              <a:rPr lang="en"/>
              <a:t>Cancer, etc.</a:t>
            </a:r>
            <a:endParaRPr/>
          </a:p>
          <a:p>
            <a:pPr indent="-298450" lvl="1" marL="914400" rtl="0" algn="l">
              <a:spcBef>
                <a:spcPts val="0"/>
              </a:spcBef>
              <a:spcAft>
                <a:spcPts val="0"/>
              </a:spcAft>
              <a:buSzPts val="1100"/>
              <a:buChar char="-"/>
            </a:pPr>
            <a:r>
              <a:rPr lang="en"/>
              <a:t>From our group:</a:t>
            </a:r>
            <a:endParaRPr/>
          </a:p>
          <a:p>
            <a:pPr indent="-298450" lvl="2" marL="1371600" rtl="0" algn="l">
              <a:spcBef>
                <a:spcPts val="0"/>
              </a:spcBef>
              <a:spcAft>
                <a:spcPts val="0"/>
              </a:spcAft>
              <a:buSzPts val="1100"/>
              <a:buChar char="-"/>
            </a:pPr>
            <a:r>
              <a:rPr lang="en"/>
              <a:t> </a:t>
            </a:r>
            <a:endParaRPr/>
          </a:p>
          <a:p>
            <a:pPr indent="-298450" lvl="0" marL="457200" rtl="0" algn="l">
              <a:spcBef>
                <a:spcPts val="0"/>
              </a:spcBef>
              <a:spcAft>
                <a:spcPts val="0"/>
              </a:spcAft>
              <a:buSzPts val="1100"/>
              <a:buChar char="-"/>
            </a:pPr>
            <a:r>
              <a:rPr lang="en"/>
              <a:t>This framework we applied to the SUPPORT study provides a template of how we can approach future studies</a:t>
            </a:r>
            <a:endParaRPr/>
          </a:p>
          <a:p>
            <a:pPr indent="-298450" lvl="1" marL="914400" rtl="0" algn="l">
              <a:spcBef>
                <a:spcPts val="0"/>
              </a:spcBef>
              <a:spcAft>
                <a:spcPts val="0"/>
              </a:spcAft>
              <a:buSzPts val="1100"/>
              <a:buChar char="-"/>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6355a247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6355a247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63513906e9_1_28: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363513906e9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344d49fc66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44d49fc66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712b9504e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712b9504e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70e6d06b2b_0_86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370e6d06b2b_0_8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70e6d06b2b_0_102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370e6d06b2b_0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6eed63bead_2_83:notes"/>
          <p:cNvSpPr txBox="1"/>
          <p:nvPr>
            <p:ph idx="1" type="body"/>
          </p:nvPr>
        </p:nvSpPr>
        <p:spPr>
          <a:xfrm>
            <a:off x="685800" y="4400549"/>
            <a:ext cx="5486400" cy="3600451"/>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https://academic.oup.com/aje/article/192/5/685/6991423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latin typeface="Calibri"/>
                <a:ea typeface="Calibri"/>
                <a:cs typeface="Calibri"/>
                <a:sym typeface="Calibri"/>
              </a:rPr>
              <a:t>E.g. Y(1) = 1 indicates patient death within 180 days of receiving RHC.  </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27" name="Google Shape;227;g36eed63bead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ef452b17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ef452b17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1" marL="914400" rtl="0" algn="l">
              <a:spcBef>
                <a:spcPts val="200"/>
              </a:spcBef>
              <a:spcAft>
                <a:spcPts val="0"/>
              </a:spcAft>
              <a:buClr>
                <a:schemeClr val="dk1"/>
              </a:buClr>
              <a:buSzPts val="900"/>
              <a:buChar char="○"/>
            </a:pPr>
            <a:r>
              <a:rPr lang="en" sz="1400">
                <a:solidFill>
                  <a:schemeClr val="dk1"/>
                </a:solidFill>
                <a:latin typeface="Calibri"/>
                <a:ea typeface="Calibri"/>
                <a:cs typeface="Calibri"/>
                <a:sym typeface="Calibri"/>
              </a:rPr>
              <a:t>positivity: we observe some exposed and some </a:t>
            </a:r>
            <a:r>
              <a:rPr lang="en" sz="1400">
                <a:solidFill>
                  <a:schemeClr val="dk1"/>
                </a:solidFill>
                <a:latin typeface="Calibri"/>
                <a:ea typeface="Calibri"/>
                <a:cs typeface="Calibri"/>
                <a:sym typeface="Calibri"/>
              </a:rPr>
              <a:t>unexposed</a:t>
            </a:r>
            <a:r>
              <a:rPr lang="en" sz="1400">
                <a:solidFill>
                  <a:schemeClr val="dk1"/>
                </a:solidFill>
                <a:latin typeface="Calibri"/>
                <a:ea typeface="Calibri"/>
                <a:cs typeface="Calibri"/>
                <a:sym typeface="Calibri"/>
              </a:rPr>
              <a:t> treatments; </a:t>
            </a:r>
            <a:endParaRPr sz="1400">
              <a:solidFill>
                <a:schemeClr val="dk1"/>
              </a:solidFill>
              <a:latin typeface="Calibri"/>
              <a:ea typeface="Calibri"/>
              <a:cs typeface="Calibri"/>
              <a:sym typeface="Calibri"/>
            </a:endParaRPr>
          </a:p>
          <a:p>
            <a:pPr indent="-285750" lvl="2" marL="1371600" rtl="0" algn="l">
              <a:spcBef>
                <a:spcPts val="0"/>
              </a:spcBef>
              <a:spcAft>
                <a:spcPts val="0"/>
              </a:spcAft>
              <a:buClr>
                <a:schemeClr val="dk1"/>
              </a:buClr>
              <a:buSzPts val="900"/>
              <a:buChar char="■"/>
            </a:pPr>
            <a:r>
              <a:rPr lang="en" sz="1391">
                <a:solidFill>
                  <a:schemeClr val="dk1"/>
                </a:solidFill>
                <a:latin typeface="Calibri"/>
                <a:ea typeface="Calibri"/>
                <a:cs typeface="Calibri"/>
                <a:sym typeface="Calibri"/>
              </a:rPr>
              <a:t>This is a reasonable assumption: We have a large number of patients in both the treatment and control groups, and the two cohorts overlap significantly in the covariates. </a:t>
            </a:r>
            <a:endParaRPr sz="1391">
              <a:solidFill>
                <a:schemeClr val="dk1"/>
              </a:solidFill>
              <a:latin typeface="Calibri"/>
              <a:ea typeface="Calibri"/>
              <a:cs typeface="Calibri"/>
              <a:sym typeface="Calibri"/>
            </a:endParaRPr>
          </a:p>
          <a:p>
            <a:pPr indent="-285750" lvl="2" marL="1371600" rtl="0" algn="l">
              <a:spcBef>
                <a:spcPts val="0"/>
              </a:spcBef>
              <a:spcAft>
                <a:spcPts val="0"/>
              </a:spcAft>
              <a:buClr>
                <a:schemeClr val="dk1"/>
              </a:buClr>
              <a:buSzPts val="900"/>
              <a:buChar char="■"/>
            </a:pPr>
            <a:r>
              <a:rPr b="1" lang="en" sz="1600">
                <a:solidFill>
                  <a:schemeClr val="dk1"/>
                </a:solidFill>
                <a:latin typeface="Calibri"/>
                <a:ea typeface="Calibri"/>
                <a:cs typeface="Calibri"/>
                <a:sym typeface="Calibri"/>
              </a:rPr>
              <a:t>No interference between patients</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285750" lvl="2" marL="1371600" rtl="0" algn="l">
              <a:spcBef>
                <a:spcPts val="0"/>
              </a:spcBef>
              <a:spcAft>
                <a:spcPts val="0"/>
              </a:spcAft>
              <a:buClr>
                <a:schemeClr val="dk1"/>
              </a:buClr>
              <a:buSzPts val="900"/>
              <a:buChar char="■"/>
            </a:pPr>
            <a:r>
              <a:rPr b="1" lang="en" sz="1600">
                <a:solidFill>
                  <a:schemeClr val="dk1"/>
                </a:solidFill>
                <a:latin typeface="Calibri"/>
                <a:ea typeface="Calibri"/>
                <a:cs typeface="Calibri"/>
                <a:sym typeface="Calibri"/>
              </a:rPr>
              <a:t>No hidden variation in treatment</a:t>
            </a:r>
            <a:r>
              <a:rPr lang="en" sz="1600">
                <a:solidFill>
                  <a:schemeClr val="dk1"/>
                </a:solidFill>
                <a:latin typeface="Calibri"/>
                <a:ea typeface="Calibri"/>
                <a:cs typeface="Calibri"/>
                <a:sym typeface="Calibri"/>
              </a:rPr>
              <a:t>:</a:t>
            </a:r>
            <a:endParaRPr sz="1391">
              <a:solidFill>
                <a:schemeClr val="dk1"/>
              </a:solidFill>
              <a:latin typeface="Calibri"/>
              <a:ea typeface="Calibri"/>
              <a:cs typeface="Calibri"/>
              <a:sym typeface="Calibri"/>
            </a:endParaRPr>
          </a:p>
          <a:p>
            <a:pPr indent="-317500" lvl="1" marL="9144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No hidden variation: </a:t>
            </a:r>
            <a:endParaRPr sz="1400">
              <a:solidFill>
                <a:schemeClr val="dk1"/>
              </a:solidFill>
              <a:latin typeface="Calibri"/>
              <a:ea typeface="Calibri"/>
              <a:cs typeface="Calibri"/>
              <a:sym typeface="Calibri"/>
            </a:endParaRPr>
          </a:p>
          <a:p>
            <a:pPr indent="0" lvl="0" marL="1371600" rtl="0" algn="l">
              <a:spcBef>
                <a:spcPts val="200"/>
              </a:spcBef>
              <a:spcAft>
                <a:spcPts val="0"/>
              </a:spcAft>
              <a:buNone/>
            </a:pPr>
            <a:r>
              <a:t/>
            </a:r>
            <a:endParaRPr sz="1400">
              <a:solidFill>
                <a:schemeClr val="dk1"/>
              </a:solidFill>
              <a:latin typeface="Calibri"/>
              <a:ea typeface="Calibri"/>
              <a:cs typeface="Calibri"/>
              <a:sym typeface="Calibri"/>
            </a:endParaRPr>
          </a:p>
          <a:p>
            <a:pPr indent="-317500" lvl="0" marL="457200" rtl="0" algn="l">
              <a:spcBef>
                <a:spcPts val="200"/>
              </a:spcBef>
              <a:spcAft>
                <a:spcPts val="0"/>
              </a:spcAft>
              <a:buClr>
                <a:schemeClr val="dk1"/>
              </a:buClr>
              <a:buSzPts val="1400"/>
              <a:buFont typeface="Calibri"/>
              <a:buChar char="-"/>
            </a:pPr>
            <a:r>
              <a:rPr lang="en" sz="1600">
                <a:solidFill>
                  <a:schemeClr val="dk1"/>
                </a:solidFill>
                <a:latin typeface="Calibri"/>
                <a:ea typeface="Calibri"/>
                <a:cs typeface="Calibri"/>
                <a:sym typeface="Calibri"/>
              </a:rPr>
              <a:t>After we adjust for baseline covariates, treated and control patients are comparable, so that no systematic differences remain besides the treatment itself, and thus, for example, the control group’s outcomes serve as the best proxy for what treated patients would have experienced without RHC.</a:t>
            </a:r>
            <a:endParaRPr sz="14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4d49fc66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4d49fc66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Propensity score matching– original method used on this dataset (0.0492). Adjusts for confounders in the propensity score calculation, then matches patients from opposing treatment groups based on propensity score similarity.  (Freq, design based) Also requires very careful and accurate confounding identification.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Covariate balance - Creates matched sets with similar covariates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Reduces confounding - Adjusts for confounding in observed variables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Mimics randomization - Aligning distribution of covariates across groups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Decreased sample size - Not all patients will be matched and these patients will be discarded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Adjusts for observed confounders - Can’t adjust for unobserved confounders so hidden bias might be there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4d49fc66a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4d49fc66a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DR - Combines outcome regression with propensity score weighting which allows the model to be consistent if either the outcome or propensity model is correct.  </a:t>
            </a:r>
            <a:endParaRPr>
              <a:solidFill>
                <a:schemeClr val="dk1"/>
              </a:solidFill>
            </a:endParaRPr>
          </a:p>
          <a:p>
            <a:pPr indent="-285750" lvl="0" marL="457200" rtl="0" algn="l">
              <a:spcBef>
                <a:spcPts val="200"/>
              </a:spcBef>
              <a:spcAft>
                <a:spcPts val="0"/>
              </a:spcAft>
              <a:buClr>
                <a:schemeClr val="dk1"/>
              </a:buClr>
              <a:buSzPts val="900"/>
              <a:buChar char="-"/>
            </a:pPr>
            <a:r>
              <a:rPr lang="en" sz="1600">
                <a:solidFill>
                  <a:schemeClr val="dk1"/>
                </a:solidFill>
                <a:latin typeface="Calibri"/>
                <a:ea typeface="Calibri"/>
                <a:cs typeface="Calibri"/>
                <a:sym typeface="Calibri"/>
              </a:rPr>
              <a:t>Only one of the two models need to be correct to get a consistent estimate for ATE, it mitigates confounding through the use of both models and it is flexible with a lot of different machine learning models </a:t>
            </a:r>
            <a:endParaRPr sz="1600">
              <a:solidFill>
                <a:schemeClr val="dk1"/>
              </a:solidFill>
              <a:latin typeface="Calibri"/>
              <a:ea typeface="Calibri"/>
              <a:cs typeface="Calibri"/>
              <a:sym typeface="Calibri"/>
            </a:endParaRPr>
          </a:p>
          <a:p>
            <a:pPr indent="-285750" lvl="0" marL="457200" rtl="0" algn="l">
              <a:spcBef>
                <a:spcPts val="0"/>
              </a:spcBef>
              <a:spcAft>
                <a:spcPts val="0"/>
              </a:spcAft>
              <a:buClr>
                <a:schemeClr val="dk1"/>
              </a:buClr>
              <a:buSzPts val="900"/>
              <a:buChar char="-"/>
            </a:pPr>
            <a:r>
              <a:rPr lang="en" sz="1600">
                <a:solidFill>
                  <a:schemeClr val="dk1"/>
                </a:solidFill>
                <a:latin typeface="Calibri"/>
                <a:ea typeface="Calibri"/>
                <a:cs typeface="Calibri"/>
                <a:sym typeface="Calibri"/>
              </a:rPr>
              <a:t>If both models are incorrect, DR becomes biased and it can be more complex to implement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grpSp>
        <p:nvGrpSpPr>
          <p:cNvPr id="57" name="Google Shape;57;p14"/>
          <p:cNvGrpSpPr/>
          <p:nvPr/>
        </p:nvGrpSpPr>
        <p:grpSpPr>
          <a:xfrm>
            <a:off x="0" y="-5453"/>
            <a:ext cx="9144000" cy="5148953"/>
            <a:chOff x="0" y="-9525"/>
            <a:chExt cx="15972935" cy="8994301"/>
          </a:xfrm>
        </p:grpSpPr>
        <p:sp>
          <p:nvSpPr>
            <p:cNvPr id="58" name="Google Shape;58;p14"/>
            <p:cNvSpPr/>
            <p:nvPr/>
          </p:nvSpPr>
          <p:spPr>
            <a:xfrm>
              <a:off x="0" y="0"/>
              <a:ext cx="15972935" cy="8984776"/>
            </a:xfrm>
            <a:custGeom>
              <a:rect b="b" l="l" r="r" t="t"/>
              <a:pathLst>
                <a:path extrusionOk="0" h="8984776" w="15972935">
                  <a:moveTo>
                    <a:pt x="0" y="0"/>
                  </a:moveTo>
                  <a:lnTo>
                    <a:pt x="15972935" y="0"/>
                  </a:lnTo>
                  <a:lnTo>
                    <a:pt x="15972935" y="8984776"/>
                  </a:lnTo>
                  <a:lnTo>
                    <a:pt x="0" y="8984776"/>
                  </a:lnTo>
                  <a:close/>
                </a:path>
              </a:pathLst>
            </a:custGeom>
            <a:gradFill>
              <a:gsLst>
                <a:gs pos="0">
                  <a:srgbClr val="286DC0"/>
                </a:gs>
                <a:gs pos="100000">
                  <a:srgbClr val="00356B"/>
                </a:gs>
              </a:gsLst>
              <a:path path="circle">
                <a:fillToRect b="100%" r="100%"/>
              </a:path>
              <a:tileRect l="-100%" t="-10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9" name="Google Shape;59;p14"/>
            <p:cNvSpPr txBox="1"/>
            <p:nvPr/>
          </p:nvSpPr>
          <p:spPr>
            <a:xfrm>
              <a:off x="0" y="-9525"/>
              <a:ext cx="15972935" cy="8994301"/>
            </a:xfrm>
            <a:prstGeom prst="rect">
              <a:avLst/>
            </a:prstGeom>
            <a:noFill/>
            <a:ln>
              <a:noFill/>
            </a:ln>
          </p:spPr>
          <p:txBody>
            <a:bodyPr anchorCtr="0" anchor="ctr" bIns="2575" lIns="2575" spcFirstLastPara="1" rIns="2575" wrap="square" tIns="2575">
              <a:noAutofit/>
            </a:bodyPr>
            <a:lstStyle/>
            <a:p>
              <a:pPr indent="0" lvl="0" marL="0" marR="0" rtl="0" algn="ctr">
                <a:lnSpc>
                  <a:spcPct val="45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0" name="Google Shape;60;p14"/>
          <p:cNvSpPr/>
          <p:nvPr/>
        </p:nvSpPr>
        <p:spPr>
          <a:xfrm>
            <a:off x="514350" y="4519598"/>
            <a:ext cx="2253651" cy="354950"/>
          </a:xfrm>
          <a:custGeom>
            <a:rect b="b" l="l" r="r" t="t"/>
            <a:pathLst>
              <a:path extrusionOk="0" h="709900" w="4507301">
                <a:moveTo>
                  <a:pt x="0" y="0"/>
                </a:moveTo>
                <a:lnTo>
                  <a:pt x="4507301" y="0"/>
                </a:lnTo>
                <a:lnTo>
                  <a:pt x="4507301" y="709899"/>
                </a:lnTo>
                <a:lnTo>
                  <a:pt x="0" y="709899"/>
                </a:lnTo>
                <a:lnTo>
                  <a:pt x="0" y="0"/>
                </a:lnTo>
                <a:close/>
              </a:path>
            </a:pathLst>
          </a:custGeom>
          <a:blipFill rotWithShape="1">
            <a:blip r:embed="rId2">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1" name="Google Shape;61;p14"/>
          <p:cNvSpPr/>
          <p:nvPr/>
        </p:nvSpPr>
        <p:spPr>
          <a:xfrm>
            <a:off x="0" y="30262"/>
            <a:ext cx="9144000" cy="3532996"/>
          </a:xfrm>
          <a:custGeom>
            <a:rect b="b" l="l" r="r" t="t"/>
            <a:pathLst>
              <a:path extrusionOk="0" h="7065991" w="18288000">
                <a:moveTo>
                  <a:pt x="0" y="0"/>
                </a:moveTo>
                <a:lnTo>
                  <a:pt x="18288000" y="0"/>
                </a:lnTo>
                <a:lnTo>
                  <a:pt x="18288000" y="7065991"/>
                </a:lnTo>
                <a:lnTo>
                  <a:pt x="0" y="7065991"/>
                </a:lnTo>
                <a:lnTo>
                  <a:pt x="0" y="0"/>
                </a:lnTo>
                <a:close/>
              </a:path>
            </a:pathLst>
          </a:custGeom>
          <a:blipFill rotWithShape="1">
            <a:blip r:embed="rId3">
              <a:alphaModFix/>
            </a:blip>
            <a:stretch>
              <a:fillRect b="0" l="-387" r="0" t="-67006"/>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62" name="Google Shape;62;p14"/>
          <p:cNvGrpSpPr/>
          <p:nvPr/>
        </p:nvGrpSpPr>
        <p:grpSpPr>
          <a:xfrm>
            <a:off x="2080144" y="1177532"/>
            <a:ext cx="4983713" cy="2661318"/>
            <a:chOff x="0" y="-3175"/>
            <a:chExt cx="1671754" cy="892722"/>
          </a:xfrm>
        </p:grpSpPr>
        <p:sp>
          <p:nvSpPr>
            <p:cNvPr id="63" name="Google Shape;63;p14"/>
            <p:cNvSpPr/>
            <p:nvPr/>
          </p:nvSpPr>
          <p:spPr>
            <a:xfrm>
              <a:off x="0" y="0"/>
              <a:ext cx="1671754" cy="889547"/>
            </a:xfrm>
            <a:custGeom>
              <a:rect b="b" l="l" r="r" t="t"/>
              <a:pathLst>
                <a:path extrusionOk="0" h="889547" w="1671754">
                  <a:moveTo>
                    <a:pt x="0" y="50800"/>
                  </a:moveTo>
                  <a:lnTo>
                    <a:pt x="835877" y="0"/>
                  </a:lnTo>
                  <a:lnTo>
                    <a:pt x="1671754" y="50800"/>
                  </a:lnTo>
                  <a:lnTo>
                    <a:pt x="1671754" y="838747"/>
                  </a:lnTo>
                  <a:lnTo>
                    <a:pt x="835877" y="889547"/>
                  </a:lnTo>
                  <a:lnTo>
                    <a:pt x="0" y="838747"/>
                  </a:lnTo>
                  <a:lnTo>
                    <a:pt x="0" y="50800"/>
                  </a:ln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4" name="Google Shape;64;p14"/>
            <p:cNvSpPr txBox="1"/>
            <p:nvPr/>
          </p:nvSpPr>
          <p:spPr>
            <a:xfrm>
              <a:off x="0" y="-3175"/>
              <a:ext cx="1671754" cy="867322"/>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65" name="Google Shape;65;p14"/>
          <p:cNvSpPr txBox="1"/>
          <p:nvPr>
            <p:ph type="ctrTitle"/>
          </p:nvPr>
        </p:nvSpPr>
        <p:spPr>
          <a:xfrm>
            <a:off x="2080143" y="1327598"/>
            <a:ext cx="4983713" cy="1241426"/>
          </a:xfrm>
          <a:prstGeom prst="rect">
            <a:avLst/>
          </a:prstGeom>
          <a:noFill/>
          <a:ln>
            <a:noFill/>
          </a:ln>
        </p:spPr>
        <p:txBody>
          <a:bodyPr anchorCtr="0" anchor="b" bIns="22850" lIns="45725" spcFirstLastPara="1" rIns="45725" wrap="square" tIns="22850">
            <a:normAutofit/>
          </a:bodyPr>
          <a:lstStyle>
            <a:lvl1pPr lvl="0" algn="ctr">
              <a:spcBef>
                <a:spcPts val="0"/>
              </a:spcBef>
              <a:spcAft>
                <a:spcPts val="0"/>
              </a:spcAft>
              <a:buClr>
                <a:schemeClr val="accent1"/>
              </a:buClr>
              <a:buSzPts val="4000"/>
              <a:buFont typeface="Calibri"/>
              <a:buNone/>
              <a:defRPr b="1" sz="4000">
                <a:solidFill>
                  <a:schemeClr val="accent1"/>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6" name="Google Shape;66;p14"/>
          <p:cNvSpPr txBox="1"/>
          <p:nvPr>
            <p:ph idx="1" type="subTitle"/>
          </p:nvPr>
        </p:nvSpPr>
        <p:spPr>
          <a:xfrm>
            <a:off x="2080143" y="2701925"/>
            <a:ext cx="4983713" cy="955675"/>
          </a:xfrm>
          <a:prstGeom prst="rect">
            <a:avLst/>
          </a:prstGeom>
          <a:noFill/>
          <a:ln>
            <a:noFill/>
          </a:ln>
        </p:spPr>
        <p:txBody>
          <a:bodyPr anchorCtr="0" anchor="t" bIns="22850" lIns="45725" spcFirstLastPara="1" rIns="45725" wrap="square" tIns="22850">
            <a:normAutofit/>
          </a:bodyPr>
          <a:lstStyle>
            <a:lvl1pPr lvl="0" algn="ctr">
              <a:spcBef>
                <a:spcPts val="400"/>
              </a:spcBef>
              <a:spcAft>
                <a:spcPts val="0"/>
              </a:spcAft>
              <a:buClr>
                <a:schemeClr val="accent1"/>
              </a:buClr>
              <a:buSzPts val="2200"/>
              <a:buNone/>
              <a:defRPr b="1" sz="2200">
                <a:solidFill>
                  <a:schemeClr val="accent1"/>
                </a:solidFill>
                <a:latin typeface="Calibri"/>
                <a:ea typeface="Calibri"/>
                <a:cs typeface="Calibri"/>
                <a:sym typeface="Calibri"/>
              </a:defRPr>
            </a:lvl1pPr>
            <a:lvl2pPr lvl="1" algn="ctr">
              <a:spcBef>
                <a:spcPts val="200"/>
              </a:spcBef>
              <a:spcAft>
                <a:spcPts val="0"/>
              </a:spcAft>
              <a:buClr>
                <a:schemeClr val="dk1"/>
              </a:buClr>
              <a:buSzPts val="1000"/>
              <a:buNone/>
              <a:defRPr sz="1000"/>
            </a:lvl2pPr>
            <a:lvl3pPr lvl="2" algn="ctr">
              <a:spcBef>
                <a:spcPts val="200"/>
              </a:spcBef>
              <a:spcAft>
                <a:spcPts val="0"/>
              </a:spcAft>
              <a:buClr>
                <a:schemeClr val="dk1"/>
              </a:buClr>
              <a:buSzPts val="900"/>
              <a:buNone/>
              <a:defRPr sz="900"/>
            </a:lvl3pPr>
            <a:lvl4pPr lvl="3" algn="ctr">
              <a:spcBef>
                <a:spcPts val="200"/>
              </a:spcBef>
              <a:spcAft>
                <a:spcPts val="0"/>
              </a:spcAft>
              <a:buClr>
                <a:schemeClr val="dk1"/>
              </a:buClr>
              <a:buSzPts val="800"/>
              <a:buNone/>
              <a:defRPr sz="800"/>
            </a:lvl4pPr>
            <a:lvl5pPr lvl="4" algn="ctr">
              <a:spcBef>
                <a:spcPts val="200"/>
              </a:spcBef>
              <a:spcAft>
                <a:spcPts val="0"/>
              </a:spcAft>
              <a:buClr>
                <a:schemeClr val="dk1"/>
              </a:buClr>
              <a:buSzPts val="800"/>
              <a:buNone/>
              <a:defRPr sz="800"/>
            </a:lvl5pPr>
            <a:lvl6pPr lvl="5" algn="ctr">
              <a:spcBef>
                <a:spcPts val="200"/>
              </a:spcBef>
              <a:spcAft>
                <a:spcPts val="0"/>
              </a:spcAft>
              <a:buClr>
                <a:schemeClr val="dk1"/>
              </a:buClr>
              <a:buSzPts val="800"/>
              <a:buNone/>
              <a:defRPr sz="800"/>
            </a:lvl6pPr>
            <a:lvl7pPr lvl="6" algn="ctr">
              <a:spcBef>
                <a:spcPts val="200"/>
              </a:spcBef>
              <a:spcAft>
                <a:spcPts val="0"/>
              </a:spcAft>
              <a:buClr>
                <a:schemeClr val="dk1"/>
              </a:buClr>
              <a:buSzPts val="800"/>
              <a:buNone/>
              <a:defRPr sz="800"/>
            </a:lvl7pPr>
            <a:lvl8pPr lvl="7" algn="ctr">
              <a:spcBef>
                <a:spcPts val="200"/>
              </a:spcBef>
              <a:spcAft>
                <a:spcPts val="0"/>
              </a:spcAft>
              <a:buClr>
                <a:schemeClr val="dk1"/>
              </a:buClr>
              <a:buSzPts val="800"/>
              <a:buNone/>
              <a:defRPr sz="800"/>
            </a:lvl8pPr>
            <a:lvl9pPr lvl="8" algn="ctr">
              <a:spcBef>
                <a:spcPts val="200"/>
              </a:spcBef>
              <a:spcAft>
                <a:spcPts val="0"/>
              </a:spcAft>
              <a:buClr>
                <a:schemeClr val="dk1"/>
              </a:buClr>
              <a:buSzPts val="800"/>
              <a:buNone/>
              <a:defRPr sz="800"/>
            </a:lvl9pPr>
          </a:lstStyle>
          <a:p/>
        </p:txBody>
      </p:sp>
      <p:sp>
        <p:nvSpPr>
          <p:cNvPr id="67" name="Google Shape;67;p14"/>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 Header Blue">
    <p:spTree>
      <p:nvGrpSpPr>
        <p:cNvPr id="68" name="Shape 68"/>
        <p:cNvGrpSpPr/>
        <p:nvPr/>
      </p:nvGrpSpPr>
      <p:grpSpPr>
        <a:xfrm>
          <a:off x="0" y="0"/>
          <a:ext cx="0" cy="0"/>
          <a:chOff x="0" y="0"/>
          <a:chExt cx="0" cy="0"/>
        </a:xfrm>
      </p:grpSpPr>
      <p:grpSp>
        <p:nvGrpSpPr>
          <p:cNvPr id="69" name="Google Shape;69;p15"/>
          <p:cNvGrpSpPr/>
          <p:nvPr/>
        </p:nvGrpSpPr>
        <p:grpSpPr>
          <a:xfrm>
            <a:off x="0" y="-5453"/>
            <a:ext cx="9144000" cy="5148953"/>
            <a:chOff x="0" y="-9525"/>
            <a:chExt cx="15972935" cy="8994301"/>
          </a:xfrm>
        </p:grpSpPr>
        <p:sp>
          <p:nvSpPr>
            <p:cNvPr id="70" name="Google Shape;70;p15"/>
            <p:cNvSpPr/>
            <p:nvPr/>
          </p:nvSpPr>
          <p:spPr>
            <a:xfrm>
              <a:off x="0" y="0"/>
              <a:ext cx="15972935" cy="8984776"/>
            </a:xfrm>
            <a:custGeom>
              <a:rect b="b" l="l" r="r" t="t"/>
              <a:pathLst>
                <a:path extrusionOk="0" h="8984776" w="15972935">
                  <a:moveTo>
                    <a:pt x="0" y="0"/>
                  </a:moveTo>
                  <a:lnTo>
                    <a:pt x="15972935" y="0"/>
                  </a:lnTo>
                  <a:lnTo>
                    <a:pt x="15972935" y="8984776"/>
                  </a:lnTo>
                  <a:lnTo>
                    <a:pt x="0" y="8984776"/>
                  </a:lnTo>
                  <a:close/>
                </a:path>
              </a:pathLst>
            </a:custGeom>
            <a:gradFill>
              <a:gsLst>
                <a:gs pos="0">
                  <a:srgbClr val="286DC0"/>
                </a:gs>
                <a:gs pos="100000">
                  <a:srgbClr val="00356B"/>
                </a:gs>
              </a:gsLst>
              <a:path path="circle">
                <a:fillToRect b="100%" r="100%"/>
              </a:path>
              <a:tileRect l="-100%" t="-10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 name="Google Shape;71;p15"/>
            <p:cNvSpPr txBox="1"/>
            <p:nvPr/>
          </p:nvSpPr>
          <p:spPr>
            <a:xfrm>
              <a:off x="0" y="-9525"/>
              <a:ext cx="15972935" cy="8994301"/>
            </a:xfrm>
            <a:prstGeom prst="rect">
              <a:avLst/>
            </a:prstGeom>
            <a:noFill/>
            <a:ln>
              <a:noFill/>
            </a:ln>
          </p:spPr>
          <p:txBody>
            <a:bodyPr anchorCtr="0" anchor="ctr" bIns="2575" lIns="2575" spcFirstLastPara="1" rIns="2575" wrap="square" tIns="2575">
              <a:noAutofit/>
            </a:bodyPr>
            <a:lstStyle/>
            <a:p>
              <a:pPr indent="0" lvl="0" marL="0" marR="0" rtl="0" algn="ctr">
                <a:lnSpc>
                  <a:spcPct val="45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72" name="Google Shape;72;p15"/>
          <p:cNvSpPr/>
          <p:nvPr/>
        </p:nvSpPr>
        <p:spPr>
          <a:xfrm>
            <a:off x="6663047" y="4519598"/>
            <a:ext cx="2253651" cy="354950"/>
          </a:xfrm>
          <a:custGeom>
            <a:rect b="b" l="l" r="r" t="t"/>
            <a:pathLst>
              <a:path extrusionOk="0" h="709900" w="4507301">
                <a:moveTo>
                  <a:pt x="0" y="0"/>
                </a:moveTo>
                <a:lnTo>
                  <a:pt x="4507302" y="0"/>
                </a:lnTo>
                <a:lnTo>
                  <a:pt x="4507302" y="709899"/>
                </a:lnTo>
                <a:lnTo>
                  <a:pt x="0" y="709899"/>
                </a:lnTo>
                <a:lnTo>
                  <a:pt x="0" y="0"/>
                </a:lnTo>
                <a:close/>
              </a:path>
            </a:pathLst>
          </a:custGeom>
          <a:blipFill rotWithShape="1">
            <a:blip r:embed="rId2">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3" name="Google Shape;73;p15"/>
          <p:cNvSpPr/>
          <p:nvPr/>
        </p:nvSpPr>
        <p:spPr>
          <a:xfrm>
            <a:off x="7990816" y="0"/>
            <a:ext cx="4528040" cy="4175978"/>
          </a:xfrm>
          <a:custGeom>
            <a:rect b="b" l="l" r="r" t="t"/>
            <a:pathLst>
              <a:path extrusionOk="0" h="8351956" w="9056080">
                <a:moveTo>
                  <a:pt x="0" y="0"/>
                </a:moveTo>
                <a:lnTo>
                  <a:pt x="9056080" y="0"/>
                </a:lnTo>
                <a:lnTo>
                  <a:pt x="9056080" y="8351956"/>
                </a:lnTo>
                <a:lnTo>
                  <a:pt x="0" y="8351956"/>
                </a:lnTo>
                <a:lnTo>
                  <a:pt x="0" y="0"/>
                </a:lnTo>
                <a:close/>
              </a:path>
            </a:pathLst>
          </a:custGeom>
          <a:blipFill rotWithShape="1">
            <a:blip r:embed="rId3">
              <a:alphaModFix/>
            </a:blip>
            <a:stretch>
              <a:fillRect b="0" l="-43476"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4" name="Google Shape;74;p15"/>
          <p:cNvSpPr txBox="1"/>
          <p:nvPr>
            <p:ph type="title"/>
          </p:nvPr>
        </p:nvSpPr>
        <p:spPr>
          <a:xfrm>
            <a:off x="356103" y="747124"/>
            <a:ext cx="7886700" cy="2139157"/>
          </a:xfrm>
          <a:prstGeom prst="rect">
            <a:avLst/>
          </a:prstGeom>
          <a:noFill/>
          <a:ln>
            <a:noFill/>
          </a:ln>
        </p:spPr>
        <p:txBody>
          <a:bodyPr anchorCtr="0" anchor="b" bIns="22850" lIns="45725" spcFirstLastPara="1" rIns="45725" wrap="square" tIns="22850">
            <a:normAutofit/>
          </a:bodyPr>
          <a:lstStyle>
            <a:lvl1pPr lvl="0" algn="l">
              <a:lnSpc>
                <a:spcPct val="119994"/>
              </a:lnSpc>
              <a:spcBef>
                <a:spcPts val="0"/>
              </a:spcBef>
              <a:spcAft>
                <a:spcPts val="0"/>
              </a:spcAft>
              <a:buClr>
                <a:srgbClr val="FFFFFF"/>
              </a:buClr>
              <a:buSzPts val="3900"/>
              <a:buFont typeface="Calibri"/>
              <a:buNone/>
              <a:defRPr b="1" sz="3900">
                <a:solidFill>
                  <a:srgbClr val="FFFFFF"/>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 name="Google Shape;75;p15"/>
          <p:cNvSpPr txBox="1"/>
          <p:nvPr>
            <p:ph idx="1" type="body"/>
          </p:nvPr>
        </p:nvSpPr>
        <p:spPr>
          <a:xfrm>
            <a:off x="356103" y="2906918"/>
            <a:ext cx="7886700" cy="1124743"/>
          </a:xfrm>
          <a:prstGeom prst="rect">
            <a:avLst/>
          </a:prstGeom>
          <a:noFill/>
          <a:ln>
            <a:noFill/>
          </a:ln>
        </p:spPr>
        <p:txBody>
          <a:bodyPr anchorCtr="0" anchor="t" bIns="22850" lIns="45725" spcFirstLastPara="1" rIns="45725" wrap="square" tIns="22850">
            <a:normAutofit/>
          </a:bodyPr>
          <a:lstStyle>
            <a:lvl1pPr indent="-228600" lvl="0" marL="457200" algn="l">
              <a:spcBef>
                <a:spcPts val="200"/>
              </a:spcBef>
              <a:spcAft>
                <a:spcPts val="0"/>
              </a:spcAft>
              <a:buClr>
                <a:srgbClr val="757575"/>
              </a:buClr>
              <a:buSzPts val="1200"/>
              <a:buNone/>
              <a:defRPr sz="1200">
                <a:solidFill>
                  <a:srgbClr val="757575"/>
                </a:solidFill>
              </a:defRPr>
            </a:lvl1pPr>
            <a:lvl2pPr indent="-228600" lvl="1" marL="914400" algn="l">
              <a:spcBef>
                <a:spcPts val="200"/>
              </a:spcBef>
              <a:spcAft>
                <a:spcPts val="0"/>
              </a:spcAft>
              <a:buClr>
                <a:srgbClr val="757575"/>
              </a:buClr>
              <a:buSzPts val="1000"/>
              <a:buNone/>
              <a:defRPr sz="1000">
                <a:solidFill>
                  <a:srgbClr val="757575"/>
                </a:solidFill>
              </a:defRPr>
            </a:lvl2pPr>
            <a:lvl3pPr indent="-228600" lvl="2" marL="1371600" algn="l">
              <a:spcBef>
                <a:spcPts val="200"/>
              </a:spcBef>
              <a:spcAft>
                <a:spcPts val="0"/>
              </a:spcAft>
              <a:buClr>
                <a:srgbClr val="757575"/>
              </a:buClr>
              <a:buSzPts val="900"/>
              <a:buNone/>
              <a:defRPr sz="900">
                <a:solidFill>
                  <a:srgbClr val="757575"/>
                </a:solidFill>
              </a:defRPr>
            </a:lvl3pPr>
            <a:lvl4pPr indent="-228600" lvl="3" marL="1828800" algn="l">
              <a:spcBef>
                <a:spcPts val="200"/>
              </a:spcBef>
              <a:spcAft>
                <a:spcPts val="0"/>
              </a:spcAft>
              <a:buClr>
                <a:srgbClr val="757575"/>
              </a:buClr>
              <a:buSzPts val="800"/>
              <a:buNone/>
              <a:defRPr sz="800">
                <a:solidFill>
                  <a:srgbClr val="757575"/>
                </a:solidFill>
              </a:defRPr>
            </a:lvl4pPr>
            <a:lvl5pPr indent="-228600" lvl="4" marL="2286000" algn="l">
              <a:spcBef>
                <a:spcPts val="200"/>
              </a:spcBef>
              <a:spcAft>
                <a:spcPts val="0"/>
              </a:spcAft>
              <a:buClr>
                <a:srgbClr val="757575"/>
              </a:buClr>
              <a:buSzPts val="800"/>
              <a:buNone/>
              <a:defRPr sz="800">
                <a:solidFill>
                  <a:srgbClr val="757575"/>
                </a:solidFill>
              </a:defRPr>
            </a:lvl5pPr>
            <a:lvl6pPr indent="-228600" lvl="5" marL="2743200" algn="l">
              <a:spcBef>
                <a:spcPts val="200"/>
              </a:spcBef>
              <a:spcAft>
                <a:spcPts val="0"/>
              </a:spcAft>
              <a:buClr>
                <a:srgbClr val="757575"/>
              </a:buClr>
              <a:buSzPts val="800"/>
              <a:buNone/>
              <a:defRPr sz="800">
                <a:solidFill>
                  <a:srgbClr val="757575"/>
                </a:solidFill>
              </a:defRPr>
            </a:lvl6pPr>
            <a:lvl7pPr indent="-228600" lvl="6" marL="3200400" algn="l">
              <a:spcBef>
                <a:spcPts val="200"/>
              </a:spcBef>
              <a:spcAft>
                <a:spcPts val="0"/>
              </a:spcAft>
              <a:buClr>
                <a:srgbClr val="757575"/>
              </a:buClr>
              <a:buSzPts val="800"/>
              <a:buNone/>
              <a:defRPr sz="800">
                <a:solidFill>
                  <a:srgbClr val="757575"/>
                </a:solidFill>
              </a:defRPr>
            </a:lvl7pPr>
            <a:lvl8pPr indent="-228600" lvl="7" marL="3657600" algn="l">
              <a:spcBef>
                <a:spcPts val="200"/>
              </a:spcBef>
              <a:spcAft>
                <a:spcPts val="0"/>
              </a:spcAft>
              <a:buClr>
                <a:srgbClr val="757575"/>
              </a:buClr>
              <a:buSzPts val="800"/>
              <a:buNone/>
              <a:defRPr sz="800">
                <a:solidFill>
                  <a:srgbClr val="757575"/>
                </a:solidFill>
              </a:defRPr>
            </a:lvl8pPr>
            <a:lvl9pPr indent="-228600" lvl="8" marL="4114800" algn="l">
              <a:spcBef>
                <a:spcPts val="200"/>
              </a:spcBef>
              <a:spcAft>
                <a:spcPts val="0"/>
              </a:spcAft>
              <a:buClr>
                <a:srgbClr val="757575"/>
              </a:buClr>
              <a:buSzPts val="800"/>
              <a:buNone/>
              <a:defRPr sz="800">
                <a:solidFill>
                  <a:srgbClr val="757575"/>
                </a:solidFill>
              </a:defRPr>
            </a:lvl9pPr>
          </a:lstStyle>
          <a:p/>
        </p:txBody>
      </p:sp>
      <p:sp>
        <p:nvSpPr>
          <p:cNvPr id="76" name="Google Shape;76;p15"/>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lvl1pPr lvl="0">
              <a:buNone/>
              <a:defRPr sz="1300">
                <a:solidFill>
                  <a:srgbClr val="757575"/>
                </a:solidFill>
              </a:defRPr>
            </a:lvl1pPr>
            <a:lvl2pPr lvl="1">
              <a:buNone/>
              <a:defRPr sz="1300">
                <a:solidFill>
                  <a:srgbClr val="757575"/>
                </a:solidFill>
              </a:defRPr>
            </a:lvl2pPr>
            <a:lvl3pPr lvl="2">
              <a:buNone/>
              <a:defRPr sz="1300">
                <a:solidFill>
                  <a:srgbClr val="757575"/>
                </a:solidFill>
              </a:defRPr>
            </a:lvl3pPr>
            <a:lvl4pPr lvl="3">
              <a:buNone/>
              <a:defRPr sz="1300">
                <a:solidFill>
                  <a:srgbClr val="757575"/>
                </a:solidFill>
              </a:defRPr>
            </a:lvl4pPr>
            <a:lvl5pPr lvl="4">
              <a:buNone/>
              <a:defRPr sz="1300">
                <a:solidFill>
                  <a:srgbClr val="757575"/>
                </a:solidFill>
              </a:defRPr>
            </a:lvl5pPr>
            <a:lvl6pPr lvl="5">
              <a:buNone/>
              <a:defRPr sz="1300">
                <a:solidFill>
                  <a:srgbClr val="757575"/>
                </a:solidFill>
              </a:defRPr>
            </a:lvl6pPr>
            <a:lvl7pPr lvl="6">
              <a:buNone/>
              <a:defRPr sz="1300">
                <a:solidFill>
                  <a:srgbClr val="757575"/>
                </a:solidFill>
              </a:defRPr>
            </a:lvl7pPr>
            <a:lvl8pPr lvl="7">
              <a:buNone/>
              <a:defRPr sz="1300">
                <a:solidFill>
                  <a:srgbClr val="757575"/>
                </a:solidFill>
              </a:defRPr>
            </a:lvl8pPr>
            <a:lvl9pPr lvl="8">
              <a:buNone/>
              <a:defRPr sz="13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urple">
  <p:cSld name="Section Header Purple">
    <p:spTree>
      <p:nvGrpSpPr>
        <p:cNvPr id="77" name="Shape 77"/>
        <p:cNvGrpSpPr/>
        <p:nvPr/>
      </p:nvGrpSpPr>
      <p:grpSpPr>
        <a:xfrm>
          <a:off x="0" y="0"/>
          <a:ext cx="0" cy="0"/>
          <a:chOff x="0" y="0"/>
          <a:chExt cx="0" cy="0"/>
        </a:xfrm>
      </p:grpSpPr>
      <p:sp>
        <p:nvSpPr>
          <p:cNvPr id="78" name="Google Shape;78;p16"/>
          <p:cNvSpPr/>
          <p:nvPr/>
        </p:nvSpPr>
        <p:spPr>
          <a:xfrm>
            <a:off x="0" y="0"/>
            <a:ext cx="9144000" cy="5143500"/>
          </a:xfrm>
          <a:custGeom>
            <a:rect b="b" l="l" r="r" t="t"/>
            <a:pathLst>
              <a:path extrusionOk="0" h="3479800" w="6186311">
                <a:moveTo>
                  <a:pt x="0" y="0"/>
                </a:moveTo>
                <a:lnTo>
                  <a:pt x="6186311" y="0"/>
                </a:lnTo>
                <a:lnTo>
                  <a:pt x="6186311" y="3479800"/>
                </a:lnTo>
                <a:lnTo>
                  <a:pt x="0" y="3479800"/>
                </a:lnTo>
                <a:close/>
              </a:path>
            </a:pathLst>
          </a:custGeom>
          <a:gradFill>
            <a:gsLst>
              <a:gs pos="0">
                <a:srgbClr val="00356B"/>
              </a:gs>
              <a:gs pos="100000">
                <a:srgbClr val="7634A6"/>
              </a:gs>
            </a:gsLst>
            <a:lin ang="2700000"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9" name="Google Shape;79;p16"/>
          <p:cNvSpPr/>
          <p:nvPr/>
        </p:nvSpPr>
        <p:spPr>
          <a:xfrm>
            <a:off x="6663047" y="4519598"/>
            <a:ext cx="2253651" cy="354950"/>
          </a:xfrm>
          <a:custGeom>
            <a:rect b="b" l="l" r="r" t="t"/>
            <a:pathLst>
              <a:path extrusionOk="0" h="709900" w="4507301">
                <a:moveTo>
                  <a:pt x="0" y="0"/>
                </a:moveTo>
                <a:lnTo>
                  <a:pt x="4507302" y="0"/>
                </a:lnTo>
                <a:lnTo>
                  <a:pt x="4507302" y="709899"/>
                </a:lnTo>
                <a:lnTo>
                  <a:pt x="0" y="709899"/>
                </a:lnTo>
                <a:lnTo>
                  <a:pt x="0" y="0"/>
                </a:lnTo>
                <a:close/>
              </a:path>
            </a:pathLst>
          </a:custGeom>
          <a:blipFill rotWithShape="1">
            <a:blip r:embed="rId2">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0" name="Google Shape;80;p16"/>
          <p:cNvSpPr/>
          <p:nvPr/>
        </p:nvSpPr>
        <p:spPr>
          <a:xfrm>
            <a:off x="7990816" y="0"/>
            <a:ext cx="4528040" cy="4175978"/>
          </a:xfrm>
          <a:custGeom>
            <a:rect b="b" l="l" r="r" t="t"/>
            <a:pathLst>
              <a:path extrusionOk="0" h="8351956" w="9056080">
                <a:moveTo>
                  <a:pt x="0" y="0"/>
                </a:moveTo>
                <a:lnTo>
                  <a:pt x="9056080" y="0"/>
                </a:lnTo>
                <a:lnTo>
                  <a:pt x="9056080" y="8351956"/>
                </a:lnTo>
                <a:lnTo>
                  <a:pt x="0" y="8351956"/>
                </a:lnTo>
                <a:lnTo>
                  <a:pt x="0" y="0"/>
                </a:lnTo>
                <a:close/>
              </a:path>
            </a:pathLst>
          </a:custGeom>
          <a:blipFill rotWithShape="1">
            <a:blip r:embed="rId3">
              <a:alphaModFix/>
            </a:blip>
            <a:stretch>
              <a:fillRect b="0" l="-43476"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1" name="Google Shape;81;p16"/>
          <p:cNvSpPr txBox="1"/>
          <p:nvPr>
            <p:ph type="title"/>
          </p:nvPr>
        </p:nvSpPr>
        <p:spPr>
          <a:xfrm>
            <a:off x="356103" y="747124"/>
            <a:ext cx="7886700" cy="2139157"/>
          </a:xfrm>
          <a:prstGeom prst="rect">
            <a:avLst/>
          </a:prstGeom>
          <a:noFill/>
          <a:ln>
            <a:noFill/>
          </a:ln>
        </p:spPr>
        <p:txBody>
          <a:bodyPr anchorCtr="0" anchor="b" bIns="22850" lIns="45725" spcFirstLastPara="1" rIns="45725" wrap="square" tIns="22850">
            <a:normAutofit/>
          </a:bodyPr>
          <a:lstStyle>
            <a:lvl1pPr lvl="0" algn="l">
              <a:lnSpc>
                <a:spcPct val="119994"/>
              </a:lnSpc>
              <a:spcBef>
                <a:spcPts val="0"/>
              </a:spcBef>
              <a:spcAft>
                <a:spcPts val="0"/>
              </a:spcAft>
              <a:buClr>
                <a:srgbClr val="FFFFFF"/>
              </a:buClr>
              <a:buSzPts val="3900"/>
              <a:buFont typeface="Calibri"/>
              <a:buNone/>
              <a:defRPr b="1" sz="3900">
                <a:solidFill>
                  <a:srgbClr val="FFFFFF"/>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2" name="Google Shape;82;p16"/>
          <p:cNvSpPr txBox="1"/>
          <p:nvPr>
            <p:ph idx="1" type="body"/>
          </p:nvPr>
        </p:nvSpPr>
        <p:spPr>
          <a:xfrm>
            <a:off x="356103" y="2906918"/>
            <a:ext cx="7886700" cy="1124743"/>
          </a:xfrm>
          <a:prstGeom prst="rect">
            <a:avLst/>
          </a:prstGeom>
          <a:noFill/>
          <a:ln>
            <a:noFill/>
          </a:ln>
        </p:spPr>
        <p:txBody>
          <a:bodyPr anchorCtr="0" anchor="t" bIns="22850" lIns="45725" spcFirstLastPara="1" rIns="45725" wrap="square" tIns="22850">
            <a:normAutofit/>
          </a:bodyPr>
          <a:lstStyle>
            <a:lvl1pPr indent="-228600" lvl="0" marL="457200" algn="l">
              <a:spcBef>
                <a:spcPts val="200"/>
              </a:spcBef>
              <a:spcAft>
                <a:spcPts val="0"/>
              </a:spcAft>
              <a:buClr>
                <a:srgbClr val="757575"/>
              </a:buClr>
              <a:buSzPts val="1200"/>
              <a:buNone/>
              <a:defRPr sz="1200">
                <a:solidFill>
                  <a:srgbClr val="757575"/>
                </a:solidFill>
              </a:defRPr>
            </a:lvl1pPr>
            <a:lvl2pPr indent="-228600" lvl="1" marL="914400" algn="l">
              <a:spcBef>
                <a:spcPts val="200"/>
              </a:spcBef>
              <a:spcAft>
                <a:spcPts val="0"/>
              </a:spcAft>
              <a:buClr>
                <a:srgbClr val="757575"/>
              </a:buClr>
              <a:buSzPts val="1000"/>
              <a:buNone/>
              <a:defRPr sz="1000">
                <a:solidFill>
                  <a:srgbClr val="757575"/>
                </a:solidFill>
              </a:defRPr>
            </a:lvl2pPr>
            <a:lvl3pPr indent="-228600" lvl="2" marL="1371600" algn="l">
              <a:spcBef>
                <a:spcPts val="200"/>
              </a:spcBef>
              <a:spcAft>
                <a:spcPts val="0"/>
              </a:spcAft>
              <a:buClr>
                <a:srgbClr val="757575"/>
              </a:buClr>
              <a:buSzPts val="900"/>
              <a:buNone/>
              <a:defRPr sz="900">
                <a:solidFill>
                  <a:srgbClr val="757575"/>
                </a:solidFill>
              </a:defRPr>
            </a:lvl3pPr>
            <a:lvl4pPr indent="-228600" lvl="3" marL="1828800" algn="l">
              <a:spcBef>
                <a:spcPts val="200"/>
              </a:spcBef>
              <a:spcAft>
                <a:spcPts val="0"/>
              </a:spcAft>
              <a:buClr>
                <a:srgbClr val="757575"/>
              </a:buClr>
              <a:buSzPts val="800"/>
              <a:buNone/>
              <a:defRPr sz="800">
                <a:solidFill>
                  <a:srgbClr val="757575"/>
                </a:solidFill>
              </a:defRPr>
            </a:lvl4pPr>
            <a:lvl5pPr indent="-228600" lvl="4" marL="2286000" algn="l">
              <a:spcBef>
                <a:spcPts val="200"/>
              </a:spcBef>
              <a:spcAft>
                <a:spcPts val="0"/>
              </a:spcAft>
              <a:buClr>
                <a:srgbClr val="757575"/>
              </a:buClr>
              <a:buSzPts val="800"/>
              <a:buNone/>
              <a:defRPr sz="800">
                <a:solidFill>
                  <a:srgbClr val="757575"/>
                </a:solidFill>
              </a:defRPr>
            </a:lvl5pPr>
            <a:lvl6pPr indent="-228600" lvl="5" marL="2743200" algn="l">
              <a:spcBef>
                <a:spcPts val="200"/>
              </a:spcBef>
              <a:spcAft>
                <a:spcPts val="0"/>
              </a:spcAft>
              <a:buClr>
                <a:srgbClr val="757575"/>
              </a:buClr>
              <a:buSzPts val="800"/>
              <a:buNone/>
              <a:defRPr sz="800">
                <a:solidFill>
                  <a:srgbClr val="757575"/>
                </a:solidFill>
              </a:defRPr>
            </a:lvl6pPr>
            <a:lvl7pPr indent="-228600" lvl="6" marL="3200400" algn="l">
              <a:spcBef>
                <a:spcPts val="200"/>
              </a:spcBef>
              <a:spcAft>
                <a:spcPts val="0"/>
              </a:spcAft>
              <a:buClr>
                <a:srgbClr val="757575"/>
              </a:buClr>
              <a:buSzPts val="800"/>
              <a:buNone/>
              <a:defRPr sz="800">
                <a:solidFill>
                  <a:srgbClr val="757575"/>
                </a:solidFill>
              </a:defRPr>
            </a:lvl7pPr>
            <a:lvl8pPr indent="-228600" lvl="7" marL="3657600" algn="l">
              <a:spcBef>
                <a:spcPts val="200"/>
              </a:spcBef>
              <a:spcAft>
                <a:spcPts val="0"/>
              </a:spcAft>
              <a:buClr>
                <a:srgbClr val="757575"/>
              </a:buClr>
              <a:buSzPts val="800"/>
              <a:buNone/>
              <a:defRPr sz="800">
                <a:solidFill>
                  <a:srgbClr val="757575"/>
                </a:solidFill>
              </a:defRPr>
            </a:lvl8pPr>
            <a:lvl9pPr indent="-228600" lvl="8" marL="4114800" algn="l">
              <a:spcBef>
                <a:spcPts val="200"/>
              </a:spcBef>
              <a:spcAft>
                <a:spcPts val="0"/>
              </a:spcAft>
              <a:buClr>
                <a:srgbClr val="757575"/>
              </a:buClr>
              <a:buSzPts val="800"/>
              <a:buNone/>
              <a:defRPr sz="800">
                <a:solidFill>
                  <a:srgbClr val="757575"/>
                </a:solidFill>
              </a:defRPr>
            </a:lvl9pPr>
          </a:lstStyle>
          <a:p/>
        </p:txBody>
      </p:sp>
      <p:sp>
        <p:nvSpPr>
          <p:cNvPr id="83" name="Google Shape;83;p16"/>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lvl1pPr lvl="0">
              <a:buNone/>
              <a:defRPr sz="1300">
                <a:solidFill>
                  <a:srgbClr val="757575"/>
                </a:solidFill>
              </a:defRPr>
            </a:lvl1pPr>
            <a:lvl2pPr lvl="1">
              <a:buNone/>
              <a:defRPr sz="1300">
                <a:solidFill>
                  <a:srgbClr val="757575"/>
                </a:solidFill>
              </a:defRPr>
            </a:lvl2pPr>
            <a:lvl3pPr lvl="2">
              <a:buNone/>
              <a:defRPr sz="1300">
                <a:solidFill>
                  <a:srgbClr val="757575"/>
                </a:solidFill>
              </a:defRPr>
            </a:lvl3pPr>
            <a:lvl4pPr lvl="3">
              <a:buNone/>
              <a:defRPr sz="1300">
                <a:solidFill>
                  <a:srgbClr val="757575"/>
                </a:solidFill>
              </a:defRPr>
            </a:lvl4pPr>
            <a:lvl5pPr lvl="4">
              <a:buNone/>
              <a:defRPr sz="1300">
                <a:solidFill>
                  <a:srgbClr val="757575"/>
                </a:solidFill>
              </a:defRPr>
            </a:lvl5pPr>
            <a:lvl6pPr lvl="5">
              <a:buNone/>
              <a:defRPr sz="1300">
                <a:solidFill>
                  <a:srgbClr val="757575"/>
                </a:solidFill>
              </a:defRPr>
            </a:lvl6pPr>
            <a:lvl7pPr lvl="6">
              <a:buNone/>
              <a:defRPr sz="1300">
                <a:solidFill>
                  <a:srgbClr val="757575"/>
                </a:solidFill>
              </a:defRPr>
            </a:lvl7pPr>
            <a:lvl8pPr lvl="7">
              <a:buNone/>
              <a:defRPr sz="1300">
                <a:solidFill>
                  <a:srgbClr val="757575"/>
                </a:solidFill>
              </a:defRPr>
            </a:lvl8pPr>
            <a:lvl9pPr lvl="8">
              <a:buNone/>
              <a:defRPr sz="13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4" name="Shape 84"/>
        <p:cNvGrpSpPr/>
        <p:nvPr/>
      </p:nvGrpSpPr>
      <p:grpSpPr>
        <a:xfrm>
          <a:off x="0" y="0"/>
          <a:ext cx="0" cy="0"/>
          <a:chOff x="0" y="0"/>
          <a:chExt cx="0" cy="0"/>
        </a:xfrm>
      </p:grpSpPr>
      <p:sp>
        <p:nvSpPr>
          <p:cNvPr id="85" name="Google Shape;85;p17"/>
          <p:cNvSpPr/>
          <p:nvPr/>
        </p:nvSpPr>
        <p:spPr>
          <a:xfrm>
            <a:off x="0" y="0"/>
            <a:ext cx="320585" cy="5143500"/>
          </a:xfrm>
          <a:custGeom>
            <a:rect b="b" l="l" r="r" t="t"/>
            <a:pathLst>
              <a:path extrusionOk="0" h="3479800" w="216889">
                <a:moveTo>
                  <a:pt x="0" y="0"/>
                </a:moveTo>
                <a:lnTo>
                  <a:pt x="216889" y="0"/>
                </a:lnTo>
                <a:lnTo>
                  <a:pt x="216889" y="3479800"/>
                </a:lnTo>
                <a:lnTo>
                  <a:pt x="0" y="3479800"/>
                </a:lnTo>
                <a:close/>
              </a:path>
            </a:pathLst>
          </a:custGeom>
          <a:gradFill>
            <a:gsLst>
              <a:gs pos="0">
                <a:srgbClr val="00356B"/>
              </a:gs>
              <a:gs pos="100000">
                <a:srgbClr val="7634A6"/>
              </a:gs>
            </a:gsLst>
            <a:lin ang="2700000"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6" name="Google Shape;86;p17"/>
          <p:cNvSpPr/>
          <p:nvPr/>
        </p:nvSpPr>
        <p:spPr>
          <a:xfrm>
            <a:off x="7990816" y="0"/>
            <a:ext cx="4528040" cy="4175978"/>
          </a:xfrm>
          <a:custGeom>
            <a:rect b="b" l="l" r="r" t="t"/>
            <a:pathLst>
              <a:path extrusionOk="0" h="8351956" w="9056080">
                <a:moveTo>
                  <a:pt x="0" y="0"/>
                </a:moveTo>
                <a:lnTo>
                  <a:pt x="9056080" y="0"/>
                </a:lnTo>
                <a:lnTo>
                  <a:pt x="9056080" y="8351956"/>
                </a:lnTo>
                <a:lnTo>
                  <a:pt x="0" y="8351956"/>
                </a:lnTo>
                <a:lnTo>
                  <a:pt x="0" y="0"/>
                </a:lnTo>
                <a:close/>
              </a:path>
            </a:pathLst>
          </a:custGeom>
          <a:blipFill rotWithShape="1">
            <a:blip r:embed="rId2">
              <a:alphaModFix/>
            </a:blip>
            <a:stretch>
              <a:fillRect b="0" l="-43476"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descr="Blue text on a black background&#10;&#10;AI-generated content may be incorrect." id="87" name="Google Shape;87;p17"/>
          <p:cNvPicPr preferRelativeResize="0"/>
          <p:nvPr/>
        </p:nvPicPr>
        <p:blipFill rotWithShape="1">
          <a:blip r:embed="rId3">
            <a:alphaModFix/>
          </a:blip>
          <a:srcRect b="0" l="0" r="0" t="0"/>
          <a:stretch/>
        </p:blipFill>
        <p:spPr>
          <a:xfrm>
            <a:off x="6663046" y="4519598"/>
            <a:ext cx="2253651" cy="354990"/>
          </a:xfrm>
          <a:prstGeom prst="rect">
            <a:avLst/>
          </a:prstGeom>
          <a:noFill/>
          <a:ln>
            <a:noFill/>
          </a:ln>
        </p:spPr>
      </p:pic>
      <p:sp>
        <p:nvSpPr>
          <p:cNvPr id="88" name="Google Shape;88;p17"/>
          <p:cNvSpPr txBox="1"/>
          <p:nvPr>
            <p:ph type="title"/>
          </p:nvPr>
        </p:nvSpPr>
        <p:spPr>
          <a:xfrm>
            <a:off x="664340" y="445541"/>
            <a:ext cx="4114800" cy="571500"/>
          </a:xfrm>
          <a:prstGeom prst="rect">
            <a:avLst/>
          </a:prstGeom>
          <a:noFill/>
          <a:ln>
            <a:noFill/>
          </a:ln>
        </p:spPr>
        <p:txBody>
          <a:bodyPr anchorCtr="0" anchor="ctr" bIns="22850" lIns="45725" spcFirstLastPara="1" rIns="45725" wrap="square" tIns="22850">
            <a:normAutofit/>
          </a:bodyPr>
          <a:lstStyle>
            <a:lvl1pPr lvl="0" algn="l">
              <a:lnSpc>
                <a:spcPct val="159979"/>
              </a:lnSpc>
              <a:spcBef>
                <a:spcPts val="0"/>
              </a:spcBef>
              <a:spcAft>
                <a:spcPts val="0"/>
              </a:spcAft>
              <a:buClr>
                <a:srgbClr val="00356B"/>
              </a:buClr>
              <a:buSzPts val="2400"/>
              <a:buFont typeface="Calibri"/>
              <a:buNone/>
              <a:defRPr b="1" sz="2400">
                <a:solidFill>
                  <a:srgbClr val="00356B"/>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9" name="Google Shape;89;p17"/>
          <p:cNvSpPr txBox="1"/>
          <p:nvPr>
            <p:ph idx="1" type="body"/>
          </p:nvPr>
        </p:nvSpPr>
        <p:spPr>
          <a:xfrm>
            <a:off x="646929" y="1136650"/>
            <a:ext cx="7086600" cy="3115469"/>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90" name="Google Shape;90;p17"/>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91" name="Shape 91"/>
        <p:cNvGrpSpPr/>
        <p:nvPr/>
      </p:nvGrpSpPr>
      <p:grpSpPr>
        <a:xfrm>
          <a:off x="0" y="0"/>
          <a:ext cx="0" cy="0"/>
          <a:chOff x="0" y="0"/>
          <a:chExt cx="0" cy="0"/>
        </a:xfrm>
      </p:grpSpPr>
      <p:sp>
        <p:nvSpPr>
          <p:cNvPr id="92" name="Google Shape;92;p18"/>
          <p:cNvSpPr/>
          <p:nvPr/>
        </p:nvSpPr>
        <p:spPr>
          <a:xfrm>
            <a:off x="0" y="0"/>
            <a:ext cx="320585" cy="5143500"/>
          </a:xfrm>
          <a:custGeom>
            <a:rect b="b" l="l" r="r" t="t"/>
            <a:pathLst>
              <a:path extrusionOk="0" h="3479800" w="216889">
                <a:moveTo>
                  <a:pt x="0" y="0"/>
                </a:moveTo>
                <a:lnTo>
                  <a:pt x="216889" y="0"/>
                </a:lnTo>
                <a:lnTo>
                  <a:pt x="216889" y="3479800"/>
                </a:lnTo>
                <a:lnTo>
                  <a:pt x="0" y="3479800"/>
                </a:lnTo>
                <a:close/>
              </a:path>
            </a:pathLst>
          </a:custGeom>
          <a:gradFill>
            <a:gsLst>
              <a:gs pos="0">
                <a:srgbClr val="00356B"/>
              </a:gs>
              <a:gs pos="100000">
                <a:srgbClr val="7634A6"/>
              </a:gs>
            </a:gsLst>
            <a:lin ang="2700000"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descr="Blue text on a black background&#10;&#10;AI-generated content may be incorrect." id="93" name="Google Shape;93;p18"/>
          <p:cNvPicPr preferRelativeResize="0"/>
          <p:nvPr/>
        </p:nvPicPr>
        <p:blipFill rotWithShape="1">
          <a:blip r:embed="rId2">
            <a:alphaModFix/>
          </a:blip>
          <a:srcRect b="0" l="0" r="0" t="0"/>
          <a:stretch/>
        </p:blipFill>
        <p:spPr>
          <a:xfrm>
            <a:off x="6663046" y="4519598"/>
            <a:ext cx="2253651" cy="354990"/>
          </a:xfrm>
          <a:prstGeom prst="rect">
            <a:avLst/>
          </a:prstGeom>
          <a:noFill/>
          <a:ln>
            <a:noFill/>
          </a:ln>
        </p:spPr>
      </p:pic>
      <p:sp>
        <p:nvSpPr>
          <p:cNvPr id="94" name="Google Shape;94;p18"/>
          <p:cNvSpPr txBox="1"/>
          <p:nvPr>
            <p:ph type="title"/>
          </p:nvPr>
        </p:nvSpPr>
        <p:spPr>
          <a:xfrm>
            <a:off x="664340" y="445541"/>
            <a:ext cx="4114800" cy="571500"/>
          </a:xfrm>
          <a:prstGeom prst="rect">
            <a:avLst/>
          </a:prstGeom>
          <a:noFill/>
          <a:ln>
            <a:noFill/>
          </a:ln>
        </p:spPr>
        <p:txBody>
          <a:bodyPr anchorCtr="0" anchor="ctr" bIns="22850" lIns="45725" spcFirstLastPara="1" rIns="45725" wrap="square" tIns="22850">
            <a:normAutofit/>
          </a:bodyPr>
          <a:lstStyle>
            <a:lvl1pPr lvl="0" algn="l">
              <a:lnSpc>
                <a:spcPct val="159979"/>
              </a:lnSpc>
              <a:spcBef>
                <a:spcPts val="0"/>
              </a:spcBef>
              <a:spcAft>
                <a:spcPts val="0"/>
              </a:spcAft>
              <a:buClr>
                <a:srgbClr val="00356B"/>
              </a:buClr>
              <a:buSzPts val="2400"/>
              <a:buFont typeface="Calibri"/>
              <a:buNone/>
              <a:defRPr b="1" sz="2400">
                <a:solidFill>
                  <a:srgbClr val="00356B"/>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5" name="Google Shape;95;p18"/>
          <p:cNvSpPr txBox="1"/>
          <p:nvPr>
            <p:ph idx="1" type="body"/>
          </p:nvPr>
        </p:nvSpPr>
        <p:spPr>
          <a:xfrm>
            <a:off x="646929" y="1136650"/>
            <a:ext cx="7086600" cy="3115469"/>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96" name="Google Shape;96;p18"/>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spTree>
      <p:nvGrpSpPr>
        <p:cNvPr id="97" name="Shape 97"/>
        <p:cNvGrpSpPr/>
        <p:nvPr/>
      </p:nvGrpSpPr>
      <p:grpSpPr>
        <a:xfrm>
          <a:off x="0" y="0"/>
          <a:ext cx="0" cy="0"/>
          <a:chOff x="0" y="0"/>
          <a:chExt cx="0" cy="0"/>
        </a:xfrm>
      </p:grpSpPr>
      <p:sp>
        <p:nvSpPr>
          <p:cNvPr id="98" name="Google Shape;98;p19"/>
          <p:cNvSpPr/>
          <p:nvPr/>
        </p:nvSpPr>
        <p:spPr>
          <a:xfrm>
            <a:off x="0" y="0"/>
            <a:ext cx="320585" cy="5143500"/>
          </a:xfrm>
          <a:custGeom>
            <a:rect b="b" l="l" r="r" t="t"/>
            <a:pathLst>
              <a:path extrusionOk="0" h="3479800" w="216889">
                <a:moveTo>
                  <a:pt x="0" y="0"/>
                </a:moveTo>
                <a:lnTo>
                  <a:pt x="216889" y="0"/>
                </a:lnTo>
                <a:lnTo>
                  <a:pt x="216889" y="3479800"/>
                </a:lnTo>
                <a:lnTo>
                  <a:pt x="0" y="3479800"/>
                </a:lnTo>
                <a:close/>
              </a:path>
            </a:pathLst>
          </a:custGeom>
          <a:gradFill>
            <a:gsLst>
              <a:gs pos="0">
                <a:srgbClr val="00356B"/>
              </a:gs>
              <a:gs pos="100000">
                <a:srgbClr val="7634A6"/>
              </a:gs>
            </a:gsLst>
            <a:lin ang="2700000"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9" name="Google Shape;99;p19"/>
          <p:cNvSpPr txBox="1"/>
          <p:nvPr>
            <p:ph type="title"/>
          </p:nvPr>
        </p:nvSpPr>
        <p:spPr>
          <a:xfrm>
            <a:off x="664340" y="445541"/>
            <a:ext cx="4114800" cy="571500"/>
          </a:xfrm>
          <a:prstGeom prst="rect">
            <a:avLst/>
          </a:prstGeom>
          <a:noFill/>
          <a:ln>
            <a:noFill/>
          </a:ln>
        </p:spPr>
        <p:txBody>
          <a:bodyPr anchorCtr="0" anchor="ctr" bIns="22850" lIns="45725" spcFirstLastPara="1" rIns="45725" wrap="square" tIns="22850">
            <a:normAutofit/>
          </a:bodyPr>
          <a:lstStyle>
            <a:lvl1pPr lvl="0" algn="l">
              <a:lnSpc>
                <a:spcPct val="159979"/>
              </a:lnSpc>
              <a:spcBef>
                <a:spcPts val="0"/>
              </a:spcBef>
              <a:spcAft>
                <a:spcPts val="0"/>
              </a:spcAft>
              <a:buClr>
                <a:srgbClr val="00356B"/>
              </a:buClr>
              <a:buSzPts val="2400"/>
              <a:buFont typeface="Calibri"/>
              <a:buNone/>
              <a:defRPr b="1" sz="2400">
                <a:solidFill>
                  <a:srgbClr val="00356B"/>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0" name="Google Shape;100;p19"/>
          <p:cNvSpPr txBox="1"/>
          <p:nvPr>
            <p:ph idx="1" type="body"/>
          </p:nvPr>
        </p:nvSpPr>
        <p:spPr>
          <a:xfrm>
            <a:off x="646929" y="1136650"/>
            <a:ext cx="7086600" cy="3115469"/>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01" name="Google Shape;101;p19"/>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0"/>
          <p:cNvSpPr/>
          <p:nvPr/>
        </p:nvSpPr>
        <p:spPr>
          <a:xfrm>
            <a:off x="5334000" y="0"/>
            <a:ext cx="3810000" cy="5143500"/>
          </a:xfrm>
          <a:custGeom>
            <a:rect b="b" l="l" r="r" t="t"/>
            <a:pathLst>
              <a:path extrusionOk="0" h="3479800" w="6186311">
                <a:moveTo>
                  <a:pt x="0" y="0"/>
                </a:moveTo>
                <a:lnTo>
                  <a:pt x="6186311" y="0"/>
                </a:lnTo>
                <a:lnTo>
                  <a:pt x="6186311" y="3479800"/>
                </a:lnTo>
                <a:lnTo>
                  <a:pt x="0" y="3479800"/>
                </a:lnTo>
                <a:close/>
              </a:path>
            </a:pathLst>
          </a:custGeom>
          <a:gradFill>
            <a:gsLst>
              <a:gs pos="0">
                <a:srgbClr val="00356B"/>
              </a:gs>
              <a:gs pos="100000">
                <a:srgbClr val="7634A6"/>
              </a:gs>
            </a:gsLst>
            <a:lin ang="2700000"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4" name="Google Shape;104;p20"/>
          <p:cNvSpPr txBox="1"/>
          <p:nvPr/>
        </p:nvSpPr>
        <p:spPr>
          <a:xfrm>
            <a:off x="685800" y="2273067"/>
            <a:ext cx="5632069" cy="597365"/>
          </a:xfrm>
          <a:prstGeom prst="rect">
            <a:avLst/>
          </a:prstGeom>
          <a:noFill/>
          <a:ln>
            <a:noFill/>
          </a:ln>
        </p:spPr>
        <p:txBody>
          <a:bodyPr anchorCtr="0" anchor="t" bIns="0" lIns="0" spcFirstLastPara="1" rIns="0" wrap="square" tIns="0">
            <a:spAutoFit/>
          </a:bodyPr>
          <a:lstStyle/>
          <a:p>
            <a:pPr indent="0" lvl="0" marL="0" marR="0" rtl="0" algn="l">
              <a:lnSpc>
                <a:spcPct val="119994"/>
              </a:lnSpc>
              <a:spcBef>
                <a:spcPts val="0"/>
              </a:spcBef>
              <a:spcAft>
                <a:spcPts val="0"/>
              </a:spcAft>
              <a:buNone/>
            </a:pPr>
            <a:r>
              <a:rPr b="1" lang="en" sz="3900">
                <a:solidFill>
                  <a:srgbClr val="FFFFFF"/>
                </a:solidFill>
                <a:latin typeface="Arial"/>
                <a:ea typeface="Arial"/>
                <a:cs typeface="Arial"/>
                <a:sym typeface="Arial"/>
              </a:rPr>
              <a:t>Caption</a:t>
            </a:r>
            <a:endParaRPr sz="700"/>
          </a:p>
        </p:txBody>
      </p:sp>
      <p:pic>
        <p:nvPicPr>
          <p:cNvPr descr="Blue text on a black background&#10;&#10;AI-generated content may be incorrect." id="105" name="Google Shape;105;p20"/>
          <p:cNvPicPr preferRelativeResize="0"/>
          <p:nvPr/>
        </p:nvPicPr>
        <p:blipFill rotWithShape="1">
          <a:blip r:embed="rId2">
            <a:alphaModFix/>
          </a:blip>
          <a:srcRect b="0" l="0" r="0" t="0"/>
          <a:stretch/>
        </p:blipFill>
        <p:spPr>
          <a:xfrm>
            <a:off x="227303" y="4519598"/>
            <a:ext cx="2253651" cy="354990"/>
          </a:xfrm>
          <a:prstGeom prst="rect">
            <a:avLst/>
          </a:prstGeom>
          <a:noFill/>
          <a:ln>
            <a:noFill/>
          </a:ln>
        </p:spPr>
      </p:pic>
      <p:sp>
        <p:nvSpPr>
          <p:cNvPr id="106" name="Google Shape;106;p20"/>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spTree>
      <p:nvGrpSpPr>
        <p:cNvPr id="107" name="Shape 107"/>
        <p:cNvGrpSpPr/>
        <p:nvPr/>
      </p:nvGrpSpPr>
      <p:grpSpPr>
        <a:xfrm>
          <a:off x="0" y="0"/>
          <a:ext cx="0" cy="0"/>
          <a:chOff x="0" y="0"/>
          <a:chExt cx="0" cy="0"/>
        </a:xfrm>
      </p:grpSpPr>
      <p:sp>
        <p:nvSpPr>
          <p:cNvPr id="108" name="Google Shape;108;p21"/>
          <p:cNvSpPr txBox="1"/>
          <p:nvPr/>
        </p:nvSpPr>
        <p:spPr>
          <a:xfrm>
            <a:off x="685800" y="2273067"/>
            <a:ext cx="5632069" cy="597365"/>
          </a:xfrm>
          <a:prstGeom prst="rect">
            <a:avLst/>
          </a:prstGeom>
          <a:noFill/>
          <a:ln>
            <a:noFill/>
          </a:ln>
        </p:spPr>
        <p:txBody>
          <a:bodyPr anchorCtr="0" anchor="t" bIns="0" lIns="0" spcFirstLastPara="1" rIns="0" wrap="square" tIns="0">
            <a:spAutoFit/>
          </a:bodyPr>
          <a:lstStyle/>
          <a:p>
            <a:pPr indent="0" lvl="0" marL="0" marR="0" rtl="0" algn="l">
              <a:lnSpc>
                <a:spcPct val="119994"/>
              </a:lnSpc>
              <a:spcBef>
                <a:spcPts val="0"/>
              </a:spcBef>
              <a:spcAft>
                <a:spcPts val="0"/>
              </a:spcAft>
              <a:buNone/>
            </a:pPr>
            <a:r>
              <a:rPr b="1" lang="en" sz="3900">
                <a:solidFill>
                  <a:srgbClr val="FFFFFF"/>
                </a:solidFill>
                <a:latin typeface="Arial"/>
                <a:ea typeface="Arial"/>
                <a:cs typeface="Arial"/>
                <a:sym typeface="Arial"/>
              </a:rPr>
              <a:t>Caption</a:t>
            </a:r>
            <a:endParaRPr sz="700"/>
          </a:p>
        </p:txBody>
      </p:sp>
      <p:pic>
        <p:nvPicPr>
          <p:cNvPr descr="Blue text on a black background&#10;&#10;AI-generated content may be incorrect." id="109" name="Google Shape;109;p21"/>
          <p:cNvPicPr preferRelativeResize="0"/>
          <p:nvPr/>
        </p:nvPicPr>
        <p:blipFill rotWithShape="1">
          <a:blip r:embed="rId2">
            <a:alphaModFix/>
          </a:blip>
          <a:srcRect b="0" l="0" r="0" t="0"/>
          <a:stretch/>
        </p:blipFill>
        <p:spPr>
          <a:xfrm>
            <a:off x="227303" y="4519598"/>
            <a:ext cx="2253651" cy="354990"/>
          </a:xfrm>
          <a:prstGeom prst="rect">
            <a:avLst/>
          </a:prstGeom>
          <a:noFill/>
          <a:ln>
            <a:noFill/>
          </a:ln>
        </p:spPr>
      </p:pic>
      <p:grpSp>
        <p:nvGrpSpPr>
          <p:cNvPr id="110" name="Google Shape;110;p21"/>
          <p:cNvGrpSpPr/>
          <p:nvPr/>
        </p:nvGrpSpPr>
        <p:grpSpPr>
          <a:xfrm>
            <a:off x="5334000" y="-527423"/>
            <a:ext cx="3810000" cy="5663303"/>
            <a:chOff x="0" y="-9525"/>
            <a:chExt cx="15972935" cy="9892779"/>
          </a:xfrm>
        </p:grpSpPr>
        <p:sp>
          <p:nvSpPr>
            <p:cNvPr id="111" name="Google Shape;111;p21"/>
            <p:cNvSpPr/>
            <p:nvPr/>
          </p:nvSpPr>
          <p:spPr>
            <a:xfrm>
              <a:off x="0" y="898478"/>
              <a:ext cx="15972935" cy="8984776"/>
            </a:xfrm>
            <a:custGeom>
              <a:rect b="b" l="l" r="r" t="t"/>
              <a:pathLst>
                <a:path extrusionOk="0" h="8984776" w="15972935">
                  <a:moveTo>
                    <a:pt x="0" y="0"/>
                  </a:moveTo>
                  <a:lnTo>
                    <a:pt x="15972935" y="0"/>
                  </a:lnTo>
                  <a:lnTo>
                    <a:pt x="15972935" y="8984776"/>
                  </a:lnTo>
                  <a:lnTo>
                    <a:pt x="0" y="8984776"/>
                  </a:lnTo>
                  <a:close/>
                </a:path>
              </a:pathLst>
            </a:custGeom>
            <a:gradFill>
              <a:gsLst>
                <a:gs pos="0">
                  <a:srgbClr val="286DC0"/>
                </a:gs>
                <a:gs pos="100000">
                  <a:srgbClr val="00356B"/>
                </a:gs>
              </a:gsLst>
              <a:path path="circle">
                <a:fillToRect b="100%" r="100%"/>
              </a:path>
              <a:tileRect l="-100%" t="-10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2" name="Google Shape;112;p21"/>
            <p:cNvSpPr txBox="1"/>
            <p:nvPr/>
          </p:nvSpPr>
          <p:spPr>
            <a:xfrm>
              <a:off x="0" y="-9525"/>
              <a:ext cx="15972935" cy="8994301"/>
            </a:xfrm>
            <a:prstGeom prst="rect">
              <a:avLst/>
            </a:prstGeom>
            <a:noFill/>
            <a:ln>
              <a:noFill/>
            </a:ln>
          </p:spPr>
          <p:txBody>
            <a:bodyPr anchorCtr="0" anchor="ctr" bIns="2575" lIns="2575" spcFirstLastPara="1" rIns="2575" wrap="square" tIns="2575">
              <a:noAutofit/>
            </a:bodyPr>
            <a:lstStyle/>
            <a:p>
              <a:pPr indent="0" lvl="0" marL="0" marR="0" rtl="0" algn="ctr">
                <a:lnSpc>
                  <a:spcPct val="45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13" name="Google Shape;113;p21"/>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 3">
    <p:spTree>
      <p:nvGrpSpPr>
        <p:cNvPr id="114" name="Shape 114"/>
        <p:cNvGrpSpPr/>
        <p:nvPr/>
      </p:nvGrpSpPr>
      <p:grpSpPr>
        <a:xfrm>
          <a:off x="0" y="0"/>
          <a:ext cx="0" cy="0"/>
          <a:chOff x="0" y="0"/>
          <a:chExt cx="0" cy="0"/>
        </a:xfrm>
      </p:grpSpPr>
      <p:sp>
        <p:nvSpPr>
          <p:cNvPr id="115" name="Google Shape;115;p22"/>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2" name="Shape 122"/>
        <p:cNvGrpSpPr/>
        <p:nvPr/>
      </p:nvGrpSpPr>
      <p:grpSpPr>
        <a:xfrm>
          <a:off x="0" y="0"/>
          <a:ext cx="0" cy="0"/>
          <a:chOff x="0" y="0"/>
          <a:chExt cx="0" cy="0"/>
        </a:xfrm>
      </p:grpSpPr>
      <p:grpSp>
        <p:nvGrpSpPr>
          <p:cNvPr id="123" name="Google Shape;123;p24"/>
          <p:cNvGrpSpPr/>
          <p:nvPr/>
        </p:nvGrpSpPr>
        <p:grpSpPr>
          <a:xfrm>
            <a:off x="0" y="-5453"/>
            <a:ext cx="9144505" cy="5149237"/>
            <a:chOff x="0" y="-9525"/>
            <a:chExt cx="15972935" cy="8994301"/>
          </a:xfrm>
        </p:grpSpPr>
        <p:sp>
          <p:nvSpPr>
            <p:cNvPr id="124" name="Google Shape;124;p24"/>
            <p:cNvSpPr/>
            <p:nvPr/>
          </p:nvSpPr>
          <p:spPr>
            <a:xfrm>
              <a:off x="0" y="0"/>
              <a:ext cx="15972935" cy="8984776"/>
            </a:xfrm>
            <a:custGeom>
              <a:rect b="b" l="l" r="r" t="t"/>
              <a:pathLst>
                <a:path extrusionOk="0" h="8984776" w="15972935">
                  <a:moveTo>
                    <a:pt x="0" y="0"/>
                  </a:moveTo>
                  <a:lnTo>
                    <a:pt x="15972935" y="0"/>
                  </a:lnTo>
                  <a:lnTo>
                    <a:pt x="15972935" y="8984776"/>
                  </a:lnTo>
                  <a:lnTo>
                    <a:pt x="0" y="8984776"/>
                  </a:lnTo>
                  <a:close/>
                </a:path>
              </a:pathLst>
            </a:custGeom>
            <a:gradFill>
              <a:gsLst>
                <a:gs pos="0">
                  <a:srgbClr val="286DC0"/>
                </a:gs>
                <a:gs pos="100000">
                  <a:srgbClr val="00356B"/>
                </a:gs>
              </a:gsLst>
              <a:path path="circle">
                <a:fillToRect b="100%" r="100%"/>
              </a:path>
              <a:tileRect l="-100%" t="-10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5" name="Google Shape;125;p24"/>
            <p:cNvSpPr txBox="1"/>
            <p:nvPr/>
          </p:nvSpPr>
          <p:spPr>
            <a:xfrm>
              <a:off x="0" y="-9525"/>
              <a:ext cx="15972900" cy="8994300"/>
            </a:xfrm>
            <a:prstGeom prst="rect">
              <a:avLst/>
            </a:prstGeom>
            <a:noFill/>
            <a:ln>
              <a:noFill/>
            </a:ln>
          </p:spPr>
          <p:txBody>
            <a:bodyPr anchorCtr="0" anchor="ctr" bIns="2575" lIns="2575" spcFirstLastPara="1" rIns="2575" wrap="square" tIns="2575">
              <a:noAutofit/>
            </a:bodyPr>
            <a:lstStyle/>
            <a:p>
              <a:pPr indent="0" lvl="0" marL="0" marR="0" rtl="0" algn="ctr">
                <a:lnSpc>
                  <a:spcPct val="45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26" name="Google Shape;126;p24"/>
          <p:cNvSpPr/>
          <p:nvPr/>
        </p:nvSpPr>
        <p:spPr>
          <a:xfrm>
            <a:off x="514350" y="4519598"/>
            <a:ext cx="2253651" cy="354950"/>
          </a:xfrm>
          <a:custGeom>
            <a:rect b="b" l="l" r="r" t="t"/>
            <a:pathLst>
              <a:path extrusionOk="0" h="709900" w="4507301">
                <a:moveTo>
                  <a:pt x="0" y="0"/>
                </a:moveTo>
                <a:lnTo>
                  <a:pt x="4507301" y="0"/>
                </a:lnTo>
                <a:lnTo>
                  <a:pt x="4507301" y="709899"/>
                </a:lnTo>
                <a:lnTo>
                  <a:pt x="0" y="709899"/>
                </a:lnTo>
                <a:lnTo>
                  <a:pt x="0" y="0"/>
                </a:lnTo>
                <a:close/>
              </a:path>
            </a:pathLst>
          </a:custGeom>
          <a:blipFill rotWithShape="1">
            <a:blip r:embed="rId2">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7" name="Google Shape;127;p24"/>
          <p:cNvSpPr/>
          <p:nvPr/>
        </p:nvSpPr>
        <p:spPr>
          <a:xfrm>
            <a:off x="0" y="30262"/>
            <a:ext cx="9144000" cy="3532996"/>
          </a:xfrm>
          <a:custGeom>
            <a:rect b="b" l="l" r="r" t="t"/>
            <a:pathLst>
              <a:path extrusionOk="0" h="7065991" w="18288000">
                <a:moveTo>
                  <a:pt x="0" y="0"/>
                </a:moveTo>
                <a:lnTo>
                  <a:pt x="18288000" y="0"/>
                </a:lnTo>
                <a:lnTo>
                  <a:pt x="18288000" y="7065991"/>
                </a:lnTo>
                <a:lnTo>
                  <a:pt x="0" y="7065991"/>
                </a:lnTo>
                <a:lnTo>
                  <a:pt x="0" y="0"/>
                </a:lnTo>
                <a:close/>
              </a:path>
            </a:pathLst>
          </a:custGeom>
          <a:blipFill rotWithShape="1">
            <a:blip r:embed="rId3">
              <a:alphaModFix/>
            </a:blip>
            <a:stretch>
              <a:fillRect b="0" l="-389" r="0" t="-67009"/>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128" name="Google Shape;128;p24"/>
          <p:cNvGrpSpPr/>
          <p:nvPr/>
        </p:nvGrpSpPr>
        <p:grpSpPr>
          <a:xfrm>
            <a:off x="2080144" y="1177532"/>
            <a:ext cx="4984268" cy="2661383"/>
            <a:chOff x="0" y="-3175"/>
            <a:chExt cx="1671900" cy="892722"/>
          </a:xfrm>
        </p:grpSpPr>
        <p:sp>
          <p:nvSpPr>
            <p:cNvPr id="129" name="Google Shape;129;p24"/>
            <p:cNvSpPr/>
            <p:nvPr/>
          </p:nvSpPr>
          <p:spPr>
            <a:xfrm>
              <a:off x="0" y="0"/>
              <a:ext cx="1671754" cy="889547"/>
            </a:xfrm>
            <a:custGeom>
              <a:rect b="b" l="l" r="r" t="t"/>
              <a:pathLst>
                <a:path extrusionOk="0" h="889547" w="1671754">
                  <a:moveTo>
                    <a:pt x="0" y="50800"/>
                  </a:moveTo>
                  <a:lnTo>
                    <a:pt x="835877" y="0"/>
                  </a:lnTo>
                  <a:lnTo>
                    <a:pt x="1671754" y="50800"/>
                  </a:lnTo>
                  <a:lnTo>
                    <a:pt x="1671754" y="838747"/>
                  </a:lnTo>
                  <a:lnTo>
                    <a:pt x="835877" y="889547"/>
                  </a:lnTo>
                  <a:lnTo>
                    <a:pt x="0" y="838747"/>
                  </a:lnTo>
                  <a:lnTo>
                    <a:pt x="0" y="50800"/>
                  </a:lnTo>
                  <a:close/>
                </a:path>
              </a:pathLst>
            </a:custGeom>
            <a:solidFill>
              <a:srgbClr val="FFFFFF"/>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0" name="Google Shape;130;p24"/>
            <p:cNvSpPr txBox="1"/>
            <p:nvPr/>
          </p:nvSpPr>
          <p:spPr>
            <a:xfrm>
              <a:off x="0" y="-3175"/>
              <a:ext cx="1671900" cy="867300"/>
            </a:xfrm>
            <a:prstGeom prst="rect">
              <a:avLst/>
            </a:prstGeom>
            <a:noFill/>
            <a:ln>
              <a:noFill/>
            </a:ln>
          </p:spPr>
          <p:txBody>
            <a:bodyPr anchorCtr="0" anchor="ctr" bIns="25400" lIns="25400" spcFirstLastPara="1" rIns="25400" wrap="square" tIns="25400">
              <a:noAutofit/>
            </a:bodyPr>
            <a:lstStyle/>
            <a:p>
              <a:pPr indent="0" lvl="0" marL="0" marR="0" rtl="0" algn="ctr">
                <a:lnSpc>
                  <a:spcPct val="140000"/>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1" name="Google Shape;131;p24"/>
          <p:cNvSpPr txBox="1"/>
          <p:nvPr>
            <p:ph type="ctrTitle"/>
          </p:nvPr>
        </p:nvSpPr>
        <p:spPr>
          <a:xfrm>
            <a:off x="2080143" y="1327597"/>
            <a:ext cx="4983900" cy="1241400"/>
          </a:xfrm>
          <a:prstGeom prst="rect">
            <a:avLst/>
          </a:prstGeom>
          <a:noFill/>
          <a:ln>
            <a:noFill/>
          </a:ln>
        </p:spPr>
        <p:txBody>
          <a:bodyPr anchorCtr="0" anchor="b" bIns="22850" lIns="45725" spcFirstLastPara="1" rIns="45725" wrap="square" tIns="22850">
            <a:normAutofit/>
          </a:bodyPr>
          <a:lstStyle>
            <a:lvl1pPr lvl="0" algn="ctr">
              <a:spcBef>
                <a:spcPts val="0"/>
              </a:spcBef>
              <a:spcAft>
                <a:spcPts val="0"/>
              </a:spcAft>
              <a:buClr>
                <a:schemeClr val="accent1"/>
              </a:buClr>
              <a:buSzPts val="4000"/>
              <a:buFont typeface="Calibri"/>
              <a:buNone/>
              <a:defRPr b="1" sz="4000">
                <a:solidFill>
                  <a:schemeClr val="accent1"/>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2" name="Google Shape;132;p24"/>
          <p:cNvSpPr txBox="1"/>
          <p:nvPr>
            <p:ph idx="1" type="subTitle"/>
          </p:nvPr>
        </p:nvSpPr>
        <p:spPr>
          <a:xfrm>
            <a:off x="2080143" y="2701925"/>
            <a:ext cx="4983900" cy="955800"/>
          </a:xfrm>
          <a:prstGeom prst="rect">
            <a:avLst/>
          </a:prstGeom>
          <a:noFill/>
          <a:ln>
            <a:noFill/>
          </a:ln>
        </p:spPr>
        <p:txBody>
          <a:bodyPr anchorCtr="0" anchor="t" bIns="22850" lIns="45725" spcFirstLastPara="1" rIns="45725" wrap="square" tIns="22850">
            <a:normAutofit/>
          </a:bodyPr>
          <a:lstStyle>
            <a:lvl1pPr lvl="0" algn="ctr">
              <a:spcBef>
                <a:spcPts val="400"/>
              </a:spcBef>
              <a:spcAft>
                <a:spcPts val="0"/>
              </a:spcAft>
              <a:buClr>
                <a:schemeClr val="accent1"/>
              </a:buClr>
              <a:buSzPts val="2200"/>
              <a:buNone/>
              <a:defRPr b="1" sz="2200">
                <a:solidFill>
                  <a:schemeClr val="accent1"/>
                </a:solidFill>
                <a:latin typeface="Calibri"/>
                <a:ea typeface="Calibri"/>
                <a:cs typeface="Calibri"/>
                <a:sym typeface="Calibri"/>
              </a:defRPr>
            </a:lvl1pPr>
            <a:lvl2pPr lvl="1" algn="ctr">
              <a:spcBef>
                <a:spcPts val="200"/>
              </a:spcBef>
              <a:spcAft>
                <a:spcPts val="0"/>
              </a:spcAft>
              <a:buClr>
                <a:schemeClr val="dk1"/>
              </a:buClr>
              <a:buSzPts val="1000"/>
              <a:buNone/>
              <a:defRPr sz="1000"/>
            </a:lvl2pPr>
            <a:lvl3pPr lvl="2" algn="ctr">
              <a:spcBef>
                <a:spcPts val="200"/>
              </a:spcBef>
              <a:spcAft>
                <a:spcPts val="0"/>
              </a:spcAft>
              <a:buClr>
                <a:schemeClr val="dk1"/>
              </a:buClr>
              <a:buSzPts val="900"/>
              <a:buNone/>
              <a:defRPr sz="900"/>
            </a:lvl3pPr>
            <a:lvl4pPr lvl="3" algn="ctr">
              <a:spcBef>
                <a:spcPts val="200"/>
              </a:spcBef>
              <a:spcAft>
                <a:spcPts val="0"/>
              </a:spcAft>
              <a:buClr>
                <a:schemeClr val="dk1"/>
              </a:buClr>
              <a:buSzPts val="800"/>
              <a:buNone/>
              <a:defRPr sz="800"/>
            </a:lvl4pPr>
            <a:lvl5pPr lvl="4" algn="ctr">
              <a:spcBef>
                <a:spcPts val="200"/>
              </a:spcBef>
              <a:spcAft>
                <a:spcPts val="0"/>
              </a:spcAft>
              <a:buClr>
                <a:schemeClr val="dk1"/>
              </a:buClr>
              <a:buSzPts val="800"/>
              <a:buNone/>
              <a:defRPr sz="800"/>
            </a:lvl5pPr>
            <a:lvl6pPr lvl="5" algn="ctr">
              <a:spcBef>
                <a:spcPts val="200"/>
              </a:spcBef>
              <a:spcAft>
                <a:spcPts val="0"/>
              </a:spcAft>
              <a:buClr>
                <a:schemeClr val="dk1"/>
              </a:buClr>
              <a:buSzPts val="800"/>
              <a:buNone/>
              <a:defRPr sz="800"/>
            </a:lvl6pPr>
            <a:lvl7pPr lvl="6" algn="ctr">
              <a:spcBef>
                <a:spcPts val="200"/>
              </a:spcBef>
              <a:spcAft>
                <a:spcPts val="0"/>
              </a:spcAft>
              <a:buClr>
                <a:schemeClr val="dk1"/>
              </a:buClr>
              <a:buSzPts val="800"/>
              <a:buNone/>
              <a:defRPr sz="800"/>
            </a:lvl7pPr>
            <a:lvl8pPr lvl="7" algn="ctr">
              <a:spcBef>
                <a:spcPts val="200"/>
              </a:spcBef>
              <a:spcAft>
                <a:spcPts val="0"/>
              </a:spcAft>
              <a:buClr>
                <a:schemeClr val="dk1"/>
              </a:buClr>
              <a:buSzPts val="800"/>
              <a:buNone/>
              <a:defRPr sz="800"/>
            </a:lvl8pPr>
            <a:lvl9pPr lvl="8" algn="ctr">
              <a:spcBef>
                <a:spcPts val="200"/>
              </a:spcBef>
              <a:spcAft>
                <a:spcPts val="0"/>
              </a:spcAft>
              <a:buClr>
                <a:schemeClr val="dk1"/>
              </a:buClr>
              <a:buSzPts val="800"/>
              <a:buNone/>
              <a:defRPr sz="800"/>
            </a:lvl9pPr>
          </a:lstStyle>
          <a:p/>
        </p:txBody>
      </p:sp>
      <p:sp>
        <p:nvSpPr>
          <p:cNvPr id="133" name="Google Shape;133;p24"/>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lvl1pPr lvl="0">
              <a:buNone/>
              <a:defRPr sz="1200">
                <a:solidFill>
                  <a:schemeClr val="dk1"/>
                </a:solidFill>
              </a:defRPr>
            </a:lvl1pPr>
            <a:lvl2pPr lvl="1">
              <a:buNone/>
              <a:defRPr sz="1200">
                <a:solidFill>
                  <a:schemeClr val="dk1"/>
                </a:solidFill>
              </a:defRPr>
            </a:lvl2pPr>
            <a:lvl3pPr lvl="2">
              <a:buNone/>
              <a:defRPr sz="1200">
                <a:solidFill>
                  <a:schemeClr val="dk1"/>
                </a:solidFill>
              </a:defRPr>
            </a:lvl3pPr>
            <a:lvl4pPr lvl="3">
              <a:buNone/>
              <a:defRPr sz="1200">
                <a:solidFill>
                  <a:schemeClr val="dk1"/>
                </a:solidFill>
              </a:defRPr>
            </a:lvl4pPr>
            <a:lvl5pPr lvl="4">
              <a:buNone/>
              <a:defRPr sz="1200">
                <a:solidFill>
                  <a:schemeClr val="dk1"/>
                </a:solidFill>
              </a:defRPr>
            </a:lvl5pPr>
            <a:lvl6pPr lvl="5">
              <a:buNone/>
              <a:defRPr sz="1200">
                <a:solidFill>
                  <a:schemeClr val="dk1"/>
                </a:solidFill>
              </a:defRPr>
            </a:lvl6pPr>
            <a:lvl7pPr lvl="6">
              <a:buNone/>
              <a:defRPr sz="1200">
                <a:solidFill>
                  <a:schemeClr val="dk1"/>
                </a:solidFill>
              </a:defRPr>
            </a:lvl7pPr>
            <a:lvl8pPr lvl="7">
              <a:buNone/>
              <a:defRPr sz="1200">
                <a:solidFill>
                  <a:schemeClr val="dk1"/>
                </a:solidFill>
              </a:defRPr>
            </a:lvl8pPr>
            <a:lvl9pPr lvl="8">
              <a:buNone/>
              <a:defRPr sz="12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Blue">
  <p:cSld name="Section Header Blue">
    <p:spTree>
      <p:nvGrpSpPr>
        <p:cNvPr id="134" name="Shape 134"/>
        <p:cNvGrpSpPr/>
        <p:nvPr/>
      </p:nvGrpSpPr>
      <p:grpSpPr>
        <a:xfrm>
          <a:off x="0" y="0"/>
          <a:ext cx="0" cy="0"/>
          <a:chOff x="0" y="0"/>
          <a:chExt cx="0" cy="0"/>
        </a:xfrm>
      </p:grpSpPr>
      <p:grpSp>
        <p:nvGrpSpPr>
          <p:cNvPr id="135" name="Google Shape;135;p25"/>
          <p:cNvGrpSpPr/>
          <p:nvPr/>
        </p:nvGrpSpPr>
        <p:grpSpPr>
          <a:xfrm>
            <a:off x="0" y="-5453"/>
            <a:ext cx="9144505" cy="5149237"/>
            <a:chOff x="0" y="-9525"/>
            <a:chExt cx="15972935" cy="8994301"/>
          </a:xfrm>
        </p:grpSpPr>
        <p:sp>
          <p:nvSpPr>
            <p:cNvPr id="136" name="Google Shape;136;p25"/>
            <p:cNvSpPr/>
            <p:nvPr/>
          </p:nvSpPr>
          <p:spPr>
            <a:xfrm>
              <a:off x="0" y="0"/>
              <a:ext cx="15972935" cy="8984776"/>
            </a:xfrm>
            <a:custGeom>
              <a:rect b="b" l="l" r="r" t="t"/>
              <a:pathLst>
                <a:path extrusionOk="0" h="8984776" w="15972935">
                  <a:moveTo>
                    <a:pt x="0" y="0"/>
                  </a:moveTo>
                  <a:lnTo>
                    <a:pt x="15972935" y="0"/>
                  </a:lnTo>
                  <a:lnTo>
                    <a:pt x="15972935" y="8984776"/>
                  </a:lnTo>
                  <a:lnTo>
                    <a:pt x="0" y="8984776"/>
                  </a:lnTo>
                  <a:close/>
                </a:path>
              </a:pathLst>
            </a:custGeom>
            <a:gradFill>
              <a:gsLst>
                <a:gs pos="0">
                  <a:srgbClr val="286DC0"/>
                </a:gs>
                <a:gs pos="100000">
                  <a:srgbClr val="00356B"/>
                </a:gs>
              </a:gsLst>
              <a:path path="circle">
                <a:fillToRect b="100%" r="100%"/>
              </a:path>
              <a:tileRect l="-100%" t="-10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7" name="Google Shape;137;p25"/>
            <p:cNvSpPr txBox="1"/>
            <p:nvPr/>
          </p:nvSpPr>
          <p:spPr>
            <a:xfrm>
              <a:off x="0" y="-9525"/>
              <a:ext cx="15972900" cy="8994300"/>
            </a:xfrm>
            <a:prstGeom prst="rect">
              <a:avLst/>
            </a:prstGeom>
            <a:noFill/>
            <a:ln>
              <a:noFill/>
            </a:ln>
          </p:spPr>
          <p:txBody>
            <a:bodyPr anchorCtr="0" anchor="ctr" bIns="2575" lIns="2575" spcFirstLastPara="1" rIns="2575" wrap="square" tIns="2575">
              <a:noAutofit/>
            </a:bodyPr>
            <a:lstStyle/>
            <a:p>
              <a:pPr indent="0" lvl="0" marL="0" marR="0" rtl="0" algn="ctr">
                <a:lnSpc>
                  <a:spcPct val="45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38" name="Google Shape;138;p25"/>
          <p:cNvSpPr/>
          <p:nvPr/>
        </p:nvSpPr>
        <p:spPr>
          <a:xfrm>
            <a:off x="6663047" y="4519598"/>
            <a:ext cx="2253651" cy="354950"/>
          </a:xfrm>
          <a:custGeom>
            <a:rect b="b" l="l" r="r" t="t"/>
            <a:pathLst>
              <a:path extrusionOk="0" h="709900" w="4507301">
                <a:moveTo>
                  <a:pt x="0" y="0"/>
                </a:moveTo>
                <a:lnTo>
                  <a:pt x="4507302" y="0"/>
                </a:lnTo>
                <a:lnTo>
                  <a:pt x="4507302" y="709899"/>
                </a:lnTo>
                <a:lnTo>
                  <a:pt x="0" y="709899"/>
                </a:lnTo>
                <a:lnTo>
                  <a:pt x="0" y="0"/>
                </a:lnTo>
                <a:close/>
              </a:path>
            </a:pathLst>
          </a:custGeom>
          <a:blipFill rotWithShape="1">
            <a:blip r:embed="rId2">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9" name="Google Shape;139;p25"/>
          <p:cNvSpPr/>
          <p:nvPr/>
        </p:nvSpPr>
        <p:spPr>
          <a:xfrm>
            <a:off x="7990816" y="0"/>
            <a:ext cx="4528040" cy="4175978"/>
          </a:xfrm>
          <a:custGeom>
            <a:rect b="b" l="l" r="r" t="t"/>
            <a:pathLst>
              <a:path extrusionOk="0" h="8351956" w="9056080">
                <a:moveTo>
                  <a:pt x="0" y="0"/>
                </a:moveTo>
                <a:lnTo>
                  <a:pt x="9056080" y="0"/>
                </a:lnTo>
                <a:lnTo>
                  <a:pt x="9056080" y="8351956"/>
                </a:lnTo>
                <a:lnTo>
                  <a:pt x="0" y="8351956"/>
                </a:lnTo>
                <a:lnTo>
                  <a:pt x="0" y="0"/>
                </a:lnTo>
                <a:close/>
              </a:path>
            </a:pathLst>
          </a:custGeom>
          <a:blipFill rotWithShape="1">
            <a:blip r:embed="rId3">
              <a:alphaModFix/>
            </a:blip>
            <a:stretch>
              <a:fillRect b="0" l="-43478"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0" name="Google Shape;140;p25"/>
          <p:cNvSpPr txBox="1"/>
          <p:nvPr>
            <p:ph type="title"/>
          </p:nvPr>
        </p:nvSpPr>
        <p:spPr>
          <a:xfrm>
            <a:off x="356103" y="747124"/>
            <a:ext cx="7886700" cy="2139300"/>
          </a:xfrm>
          <a:prstGeom prst="rect">
            <a:avLst/>
          </a:prstGeom>
          <a:noFill/>
          <a:ln>
            <a:noFill/>
          </a:ln>
        </p:spPr>
        <p:txBody>
          <a:bodyPr anchorCtr="0" anchor="b" bIns="22850" lIns="45725" spcFirstLastPara="1" rIns="45725" wrap="square" tIns="22850">
            <a:normAutofit/>
          </a:bodyPr>
          <a:lstStyle>
            <a:lvl1pPr lvl="0" algn="l">
              <a:lnSpc>
                <a:spcPct val="119994"/>
              </a:lnSpc>
              <a:spcBef>
                <a:spcPts val="0"/>
              </a:spcBef>
              <a:spcAft>
                <a:spcPts val="0"/>
              </a:spcAft>
              <a:buClr>
                <a:srgbClr val="FFFFFF"/>
              </a:buClr>
              <a:buSzPts val="3900"/>
              <a:buFont typeface="Calibri"/>
              <a:buNone/>
              <a:defRPr b="1" sz="3900">
                <a:solidFill>
                  <a:srgbClr val="FFFFFF"/>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1" name="Google Shape;141;p25"/>
          <p:cNvSpPr txBox="1"/>
          <p:nvPr>
            <p:ph idx="1" type="body"/>
          </p:nvPr>
        </p:nvSpPr>
        <p:spPr>
          <a:xfrm>
            <a:off x="356103" y="2906918"/>
            <a:ext cx="7886700" cy="1124700"/>
          </a:xfrm>
          <a:prstGeom prst="rect">
            <a:avLst/>
          </a:prstGeom>
          <a:noFill/>
          <a:ln>
            <a:noFill/>
          </a:ln>
        </p:spPr>
        <p:txBody>
          <a:bodyPr anchorCtr="0" anchor="t" bIns="22850" lIns="45725" spcFirstLastPara="1" rIns="45725" wrap="square" tIns="22850">
            <a:normAutofit/>
          </a:bodyPr>
          <a:lstStyle>
            <a:lvl1pPr indent="-228600" lvl="0" marL="457200" algn="l">
              <a:spcBef>
                <a:spcPts val="200"/>
              </a:spcBef>
              <a:spcAft>
                <a:spcPts val="0"/>
              </a:spcAft>
              <a:buClr>
                <a:srgbClr val="757575"/>
              </a:buClr>
              <a:buSzPts val="1200"/>
              <a:buNone/>
              <a:defRPr sz="1200">
                <a:solidFill>
                  <a:srgbClr val="757575"/>
                </a:solidFill>
              </a:defRPr>
            </a:lvl1pPr>
            <a:lvl2pPr indent="-228600" lvl="1" marL="914400" algn="l">
              <a:spcBef>
                <a:spcPts val="200"/>
              </a:spcBef>
              <a:spcAft>
                <a:spcPts val="0"/>
              </a:spcAft>
              <a:buClr>
                <a:srgbClr val="757575"/>
              </a:buClr>
              <a:buSzPts val="1000"/>
              <a:buNone/>
              <a:defRPr sz="1000">
                <a:solidFill>
                  <a:srgbClr val="757575"/>
                </a:solidFill>
              </a:defRPr>
            </a:lvl2pPr>
            <a:lvl3pPr indent="-228600" lvl="2" marL="1371600" algn="l">
              <a:spcBef>
                <a:spcPts val="200"/>
              </a:spcBef>
              <a:spcAft>
                <a:spcPts val="0"/>
              </a:spcAft>
              <a:buClr>
                <a:srgbClr val="757575"/>
              </a:buClr>
              <a:buSzPts val="900"/>
              <a:buNone/>
              <a:defRPr sz="900">
                <a:solidFill>
                  <a:srgbClr val="757575"/>
                </a:solidFill>
              </a:defRPr>
            </a:lvl3pPr>
            <a:lvl4pPr indent="-228600" lvl="3" marL="1828800" algn="l">
              <a:spcBef>
                <a:spcPts val="200"/>
              </a:spcBef>
              <a:spcAft>
                <a:spcPts val="0"/>
              </a:spcAft>
              <a:buClr>
                <a:srgbClr val="757575"/>
              </a:buClr>
              <a:buSzPts val="800"/>
              <a:buNone/>
              <a:defRPr sz="800">
                <a:solidFill>
                  <a:srgbClr val="757575"/>
                </a:solidFill>
              </a:defRPr>
            </a:lvl4pPr>
            <a:lvl5pPr indent="-228600" lvl="4" marL="2286000" algn="l">
              <a:spcBef>
                <a:spcPts val="200"/>
              </a:spcBef>
              <a:spcAft>
                <a:spcPts val="0"/>
              </a:spcAft>
              <a:buClr>
                <a:srgbClr val="757575"/>
              </a:buClr>
              <a:buSzPts val="800"/>
              <a:buNone/>
              <a:defRPr sz="800">
                <a:solidFill>
                  <a:srgbClr val="757575"/>
                </a:solidFill>
              </a:defRPr>
            </a:lvl5pPr>
            <a:lvl6pPr indent="-228600" lvl="5" marL="2743200" algn="l">
              <a:spcBef>
                <a:spcPts val="200"/>
              </a:spcBef>
              <a:spcAft>
                <a:spcPts val="0"/>
              </a:spcAft>
              <a:buClr>
                <a:srgbClr val="757575"/>
              </a:buClr>
              <a:buSzPts val="800"/>
              <a:buNone/>
              <a:defRPr sz="800">
                <a:solidFill>
                  <a:srgbClr val="757575"/>
                </a:solidFill>
              </a:defRPr>
            </a:lvl6pPr>
            <a:lvl7pPr indent="-228600" lvl="6" marL="3200400" algn="l">
              <a:spcBef>
                <a:spcPts val="200"/>
              </a:spcBef>
              <a:spcAft>
                <a:spcPts val="0"/>
              </a:spcAft>
              <a:buClr>
                <a:srgbClr val="757575"/>
              </a:buClr>
              <a:buSzPts val="800"/>
              <a:buNone/>
              <a:defRPr sz="800">
                <a:solidFill>
                  <a:srgbClr val="757575"/>
                </a:solidFill>
              </a:defRPr>
            </a:lvl7pPr>
            <a:lvl8pPr indent="-228600" lvl="7" marL="3657600" algn="l">
              <a:spcBef>
                <a:spcPts val="200"/>
              </a:spcBef>
              <a:spcAft>
                <a:spcPts val="0"/>
              </a:spcAft>
              <a:buClr>
                <a:srgbClr val="757575"/>
              </a:buClr>
              <a:buSzPts val="800"/>
              <a:buNone/>
              <a:defRPr sz="800">
                <a:solidFill>
                  <a:srgbClr val="757575"/>
                </a:solidFill>
              </a:defRPr>
            </a:lvl8pPr>
            <a:lvl9pPr indent="-228600" lvl="8" marL="4114800" algn="l">
              <a:spcBef>
                <a:spcPts val="200"/>
              </a:spcBef>
              <a:spcAft>
                <a:spcPts val="0"/>
              </a:spcAft>
              <a:buClr>
                <a:srgbClr val="757575"/>
              </a:buClr>
              <a:buSzPts val="800"/>
              <a:buNone/>
              <a:defRPr sz="800">
                <a:solidFill>
                  <a:srgbClr val="757575"/>
                </a:solidFill>
              </a:defRPr>
            </a:lvl9pPr>
          </a:lstStyle>
          <a:p/>
        </p:txBody>
      </p:sp>
      <p:sp>
        <p:nvSpPr>
          <p:cNvPr id="142" name="Google Shape;142;p25"/>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lvl1pPr lvl="0">
              <a:buNone/>
              <a:defRPr sz="1200">
                <a:solidFill>
                  <a:srgbClr val="757575"/>
                </a:solidFill>
              </a:defRPr>
            </a:lvl1pPr>
            <a:lvl2pPr lvl="1">
              <a:buNone/>
              <a:defRPr sz="1200">
                <a:solidFill>
                  <a:srgbClr val="757575"/>
                </a:solidFill>
              </a:defRPr>
            </a:lvl2pPr>
            <a:lvl3pPr lvl="2">
              <a:buNone/>
              <a:defRPr sz="1200">
                <a:solidFill>
                  <a:srgbClr val="757575"/>
                </a:solidFill>
              </a:defRPr>
            </a:lvl3pPr>
            <a:lvl4pPr lvl="3">
              <a:buNone/>
              <a:defRPr sz="1200">
                <a:solidFill>
                  <a:srgbClr val="757575"/>
                </a:solidFill>
              </a:defRPr>
            </a:lvl4pPr>
            <a:lvl5pPr lvl="4">
              <a:buNone/>
              <a:defRPr sz="1200">
                <a:solidFill>
                  <a:srgbClr val="757575"/>
                </a:solidFill>
              </a:defRPr>
            </a:lvl5pPr>
            <a:lvl6pPr lvl="5">
              <a:buNone/>
              <a:defRPr sz="1200">
                <a:solidFill>
                  <a:srgbClr val="757575"/>
                </a:solidFill>
              </a:defRPr>
            </a:lvl6pPr>
            <a:lvl7pPr lvl="6">
              <a:buNone/>
              <a:defRPr sz="1200">
                <a:solidFill>
                  <a:srgbClr val="757575"/>
                </a:solidFill>
              </a:defRPr>
            </a:lvl7pPr>
            <a:lvl8pPr lvl="7">
              <a:buNone/>
              <a:defRPr sz="1200">
                <a:solidFill>
                  <a:srgbClr val="757575"/>
                </a:solidFill>
              </a:defRPr>
            </a:lvl8pPr>
            <a:lvl9pPr lvl="8">
              <a:buNone/>
              <a:defRPr sz="12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urple">
  <p:cSld name="Section Header Purple">
    <p:spTree>
      <p:nvGrpSpPr>
        <p:cNvPr id="143" name="Shape 143"/>
        <p:cNvGrpSpPr/>
        <p:nvPr/>
      </p:nvGrpSpPr>
      <p:grpSpPr>
        <a:xfrm>
          <a:off x="0" y="0"/>
          <a:ext cx="0" cy="0"/>
          <a:chOff x="0" y="0"/>
          <a:chExt cx="0" cy="0"/>
        </a:xfrm>
      </p:grpSpPr>
      <p:sp>
        <p:nvSpPr>
          <p:cNvPr id="144" name="Google Shape;144;p26"/>
          <p:cNvSpPr/>
          <p:nvPr/>
        </p:nvSpPr>
        <p:spPr>
          <a:xfrm>
            <a:off x="0" y="0"/>
            <a:ext cx="9140275" cy="5141405"/>
          </a:xfrm>
          <a:custGeom>
            <a:rect b="b" l="l" r="r" t="t"/>
            <a:pathLst>
              <a:path extrusionOk="0" h="3479800" w="6186311">
                <a:moveTo>
                  <a:pt x="0" y="0"/>
                </a:moveTo>
                <a:lnTo>
                  <a:pt x="6186311" y="0"/>
                </a:lnTo>
                <a:lnTo>
                  <a:pt x="6186311" y="3479800"/>
                </a:lnTo>
                <a:lnTo>
                  <a:pt x="0" y="3479800"/>
                </a:lnTo>
                <a:close/>
              </a:path>
            </a:pathLst>
          </a:custGeom>
          <a:gradFill>
            <a:gsLst>
              <a:gs pos="0">
                <a:srgbClr val="00356B"/>
              </a:gs>
              <a:gs pos="100000">
                <a:srgbClr val="7634A6"/>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5" name="Google Shape;145;p26"/>
          <p:cNvSpPr/>
          <p:nvPr/>
        </p:nvSpPr>
        <p:spPr>
          <a:xfrm>
            <a:off x="6663047" y="4519598"/>
            <a:ext cx="2253651" cy="354950"/>
          </a:xfrm>
          <a:custGeom>
            <a:rect b="b" l="l" r="r" t="t"/>
            <a:pathLst>
              <a:path extrusionOk="0" h="709900" w="4507301">
                <a:moveTo>
                  <a:pt x="0" y="0"/>
                </a:moveTo>
                <a:lnTo>
                  <a:pt x="4507302" y="0"/>
                </a:lnTo>
                <a:lnTo>
                  <a:pt x="4507302" y="709899"/>
                </a:lnTo>
                <a:lnTo>
                  <a:pt x="0" y="709899"/>
                </a:lnTo>
                <a:lnTo>
                  <a:pt x="0" y="0"/>
                </a:lnTo>
                <a:close/>
              </a:path>
            </a:pathLst>
          </a:custGeom>
          <a:blipFill rotWithShape="1">
            <a:blip r:embed="rId2">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6" name="Google Shape;146;p26"/>
          <p:cNvSpPr/>
          <p:nvPr/>
        </p:nvSpPr>
        <p:spPr>
          <a:xfrm>
            <a:off x="7990816" y="0"/>
            <a:ext cx="4528040" cy="4175978"/>
          </a:xfrm>
          <a:custGeom>
            <a:rect b="b" l="l" r="r" t="t"/>
            <a:pathLst>
              <a:path extrusionOk="0" h="8351956" w="9056080">
                <a:moveTo>
                  <a:pt x="0" y="0"/>
                </a:moveTo>
                <a:lnTo>
                  <a:pt x="9056080" y="0"/>
                </a:lnTo>
                <a:lnTo>
                  <a:pt x="9056080" y="8351956"/>
                </a:lnTo>
                <a:lnTo>
                  <a:pt x="0" y="8351956"/>
                </a:lnTo>
                <a:lnTo>
                  <a:pt x="0" y="0"/>
                </a:lnTo>
                <a:close/>
              </a:path>
            </a:pathLst>
          </a:custGeom>
          <a:blipFill rotWithShape="1">
            <a:blip r:embed="rId3">
              <a:alphaModFix/>
            </a:blip>
            <a:stretch>
              <a:fillRect b="0" l="-43478"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47" name="Google Shape;147;p26"/>
          <p:cNvSpPr txBox="1"/>
          <p:nvPr>
            <p:ph type="title"/>
          </p:nvPr>
        </p:nvSpPr>
        <p:spPr>
          <a:xfrm>
            <a:off x="356103" y="747124"/>
            <a:ext cx="7886700" cy="2139300"/>
          </a:xfrm>
          <a:prstGeom prst="rect">
            <a:avLst/>
          </a:prstGeom>
          <a:noFill/>
          <a:ln>
            <a:noFill/>
          </a:ln>
        </p:spPr>
        <p:txBody>
          <a:bodyPr anchorCtr="0" anchor="b" bIns="22850" lIns="45725" spcFirstLastPara="1" rIns="45725" wrap="square" tIns="22850">
            <a:normAutofit/>
          </a:bodyPr>
          <a:lstStyle>
            <a:lvl1pPr lvl="0" algn="l">
              <a:lnSpc>
                <a:spcPct val="119994"/>
              </a:lnSpc>
              <a:spcBef>
                <a:spcPts val="0"/>
              </a:spcBef>
              <a:spcAft>
                <a:spcPts val="0"/>
              </a:spcAft>
              <a:buClr>
                <a:srgbClr val="FFFFFF"/>
              </a:buClr>
              <a:buSzPts val="3900"/>
              <a:buFont typeface="Calibri"/>
              <a:buNone/>
              <a:defRPr b="1" sz="3900">
                <a:solidFill>
                  <a:srgbClr val="FFFFFF"/>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8" name="Google Shape;148;p26"/>
          <p:cNvSpPr txBox="1"/>
          <p:nvPr>
            <p:ph idx="1" type="body"/>
          </p:nvPr>
        </p:nvSpPr>
        <p:spPr>
          <a:xfrm>
            <a:off x="356103" y="2906918"/>
            <a:ext cx="7886700" cy="1124700"/>
          </a:xfrm>
          <a:prstGeom prst="rect">
            <a:avLst/>
          </a:prstGeom>
          <a:noFill/>
          <a:ln>
            <a:noFill/>
          </a:ln>
        </p:spPr>
        <p:txBody>
          <a:bodyPr anchorCtr="0" anchor="t" bIns="22850" lIns="45725" spcFirstLastPara="1" rIns="45725" wrap="square" tIns="22850">
            <a:normAutofit/>
          </a:bodyPr>
          <a:lstStyle>
            <a:lvl1pPr indent="-228600" lvl="0" marL="457200" algn="l">
              <a:spcBef>
                <a:spcPts val="200"/>
              </a:spcBef>
              <a:spcAft>
                <a:spcPts val="0"/>
              </a:spcAft>
              <a:buClr>
                <a:srgbClr val="757575"/>
              </a:buClr>
              <a:buSzPts val="1200"/>
              <a:buNone/>
              <a:defRPr sz="1200">
                <a:solidFill>
                  <a:srgbClr val="757575"/>
                </a:solidFill>
              </a:defRPr>
            </a:lvl1pPr>
            <a:lvl2pPr indent="-228600" lvl="1" marL="914400" algn="l">
              <a:spcBef>
                <a:spcPts val="200"/>
              </a:spcBef>
              <a:spcAft>
                <a:spcPts val="0"/>
              </a:spcAft>
              <a:buClr>
                <a:srgbClr val="757575"/>
              </a:buClr>
              <a:buSzPts val="1000"/>
              <a:buNone/>
              <a:defRPr sz="1000">
                <a:solidFill>
                  <a:srgbClr val="757575"/>
                </a:solidFill>
              </a:defRPr>
            </a:lvl2pPr>
            <a:lvl3pPr indent="-228600" lvl="2" marL="1371600" algn="l">
              <a:spcBef>
                <a:spcPts val="200"/>
              </a:spcBef>
              <a:spcAft>
                <a:spcPts val="0"/>
              </a:spcAft>
              <a:buClr>
                <a:srgbClr val="757575"/>
              </a:buClr>
              <a:buSzPts val="900"/>
              <a:buNone/>
              <a:defRPr sz="900">
                <a:solidFill>
                  <a:srgbClr val="757575"/>
                </a:solidFill>
              </a:defRPr>
            </a:lvl3pPr>
            <a:lvl4pPr indent="-228600" lvl="3" marL="1828800" algn="l">
              <a:spcBef>
                <a:spcPts val="200"/>
              </a:spcBef>
              <a:spcAft>
                <a:spcPts val="0"/>
              </a:spcAft>
              <a:buClr>
                <a:srgbClr val="757575"/>
              </a:buClr>
              <a:buSzPts val="800"/>
              <a:buNone/>
              <a:defRPr sz="800">
                <a:solidFill>
                  <a:srgbClr val="757575"/>
                </a:solidFill>
              </a:defRPr>
            </a:lvl4pPr>
            <a:lvl5pPr indent="-228600" lvl="4" marL="2286000" algn="l">
              <a:spcBef>
                <a:spcPts val="200"/>
              </a:spcBef>
              <a:spcAft>
                <a:spcPts val="0"/>
              </a:spcAft>
              <a:buClr>
                <a:srgbClr val="757575"/>
              </a:buClr>
              <a:buSzPts val="800"/>
              <a:buNone/>
              <a:defRPr sz="800">
                <a:solidFill>
                  <a:srgbClr val="757575"/>
                </a:solidFill>
              </a:defRPr>
            </a:lvl5pPr>
            <a:lvl6pPr indent="-228600" lvl="5" marL="2743200" algn="l">
              <a:spcBef>
                <a:spcPts val="200"/>
              </a:spcBef>
              <a:spcAft>
                <a:spcPts val="0"/>
              </a:spcAft>
              <a:buClr>
                <a:srgbClr val="757575"/>
              </a:buClr>
              <a:buSzPts val="800"/>
              <a:buNone/>
              <a:defRPr sz="800">
                <a:solidFill>
                  <a:srgbClr val="757575"/>
                </a:solidFill>
              </a:defRPr>
            </a:lvl6pPr>
            <a:lvl7pPr indent="-228600" lvl="6" marL="3200400" algn="l">
              <a:spcBef>
                <a:spcPts val="200"/>
              </a:spcBef>
              <a:spcAft>
                <a:spcPts val="0"/>
              </a:spcAft>
              <a:buClr>
                <a:srgbClr val="757575"/>
              </a:buClr>
              <a:buSzPts val="800"/>
              <a:buNone/>
              <a:defRPr sz="800">
                <a:solidFill>
                  <a:srgbClr val="757575"/>
                </a:solidFill>
              </a:defRPr>
            </a:lvl7pPr>
            <a:lvl8pPr indent="-228600" lvl="7" marL="3657600" algn="l">
              <a:spcBef>
                <a:spcPts val="200"/>
              </a:spcBef>
              <a:spcAft>
                <a:spcPts val="0"/>
              </a:spcAft>
              <a:buClr>
                <a:srgbClr val="757575"/>
              </a:buClr>
              <a:buSzPts val="800"/>
              <a:buNone/>
              <a:defRPr sz="800">
                <a:solidFill>
                  <a:srgbClr val="757575"/>
                </a:solidFill>
              </a:defRPr>
            </a:lvl8pPr>
            <a:lvl9pPr indent="-228600" lvl="8" marL="4114800" algn="l">
              <a:spcBef>
                <a:spcPts val="200"/>
              </a:spcBef>
              <a:spcAft>
                <a:spcPts val="0"/>
              </a:spcAft>
              <a:buClr>
                <a:srgbClr val="757575"/>
              </a:buClr>
              <a:buSzPts val="800"/>
              <a:buNone/>
              <a:defRPr sz="800">
                <a:solidFill>
                  <a:srgbClr val="757575"/>
                </a:solidFill>
              </a:defRPr>
            </a:lvl9pPr>
          </a:lstStyle>
          <a:p/>
        </p:txBody>
      </p:sp>
      <p:sp>
        <p:nvSpPr>
          <p:cNvPr id="149" name="Google Shape;149;p26"/>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lvl1pPr lvl="0">
              <a:buNone/>
              <a:defRPr sz="1200">
                <a:solidFill>
                  <a:srgbClr val="757575"/>
                </a:solidFill>
              </a:defRPr>
            </a:lvl1pPr>
            <a:lvl2pPr lvl="1">
              <a:buNone/>
              <a:defRPr sz="1200">
                <a:solidFill>
                  <a:srgbClr val="757575"/>
                </a:solidFill>
              </a:defRPr>
            </a:lvl2pPr>
            <a:lvl3pPr lvl="2">
              <a:buNone/>
              <a:defRPr sz="1200">
                <a:solidFill>
                  <a:srgbClr val="757575"/>
                </a:solidFill>
              </a:defRPr>
            </a:lvl3pPr>
            <a:lvl4pPr lvl="3">
              <a:buNone/>
              <a:defRPr sz="1200">
                <a:solidFill>
                  <a:srgbClr val="757575"/>
                </a:solidFill>
              </a:defRPr>
            </a:lvl4pPr>
            <a:lvl5pPr lvl="4">
              <a:buNone/>
              <a:defRPr sz="1200">
                <a:solidFill>
                  <a:srgbClr val="757575"/>
                </a:solidFill>
              </a:defRPr>
            </a:lvl5pPr>
            <a:lvl6pPr lvl="5">
              <a:buNone/>
              <a:defRPr sz="1200">
                <a:solidFill>
                  <a:srgbClr val="757575"/>
                </a:solidFill>
              </a:defRPr>
            </a:lvl6pPr>
            <a:lvl7pPr lvl="6">
              <a:buNone/>
              <a:defRPr sz="1200">
                <a:solidFill>
                  <a:srgbClr val="757575"/>
                </a:solidFill>
              </a:defRPr>
            </a:lvl7pPr>
            <a:lvl8pPr lvl="7">
              <a:buNone/>
              <a:defRPr sz="1200">
                <a:solidFill>
                  <a:srgbClr val="757575"/>
                </a:solidFill>
              </a:defRPr>
            </a:lvl8pPr>
            <a:lvl9pPr lvl="8">
              <a:buNone/>
              <a:defRPr sz="1200">
                <a:solidFill>
                  <a:srgbClr val="757575"/>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0" name="Shape 150"/>
        <p:cNvGrpSpPr/>
        <p:nvPr/>
      </p:nvGrpSpPr>
      <p:grpSpPr>
        <a:xfrm>
          <a:off x="0" y="0"/>
          <a:ext cx="0" cy="0"/>
          <a:chOff x="0" y="0"/>
          <a:chExt cx="0" cy="0"/>
        </a:xfrm>
      </p:grpSpPr>
      <p:sp>
        <p:nvSpPr>
          <p:cNvPr id="151" name="Google Shape;151;p27"/>
          <p:cNvSpPr/>
          <p:nvPr/>
        </p:nvSpPr>
        <p:spPr>
          <a:xfrm>
            <a:off x="0" y="0"/>
            <a:ext cx="320453" cy="5141405"/>
          </a:xfrm>
          <a:custGeom>
            <a:rect b="b" l="l" r="r" t="t"/>
            <a:pathLst>
              <a:path extrusionOk="0" h="3479800" w="216889">
                <a:moveTo>
                  <a:pt x="0" y="0"/>
                </a:moveTo>
                <a:lnTo>
                  <a:pt x="216889" y="0"/>
                </a:lnTo>
                <a:lnTo>
                  <a:pt x="216889" y="3479800"/>
                </a:lnTo>
                <a:lnTo>
                  <a:pt x="0" y="3479800"/>
                </a:lnTo>
                <a:close/>
              </a:path>
            </a:pathLst>
          </a:custGeom>
          <a:gradFill>
            <a:gsLst>
              <a:gs pos="0">
                <a:srgbClr val="00356B"/>
              </a:gs>
              <a:gs pos="100000">
                <a:srgbClr val="7634A6"/>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52" name="Google Shape;152;p27"/>
          <p:cNvSpPr/>
          <p:nvPr/>
        </p:nvSpPr>
        <p:spPr>
          <a:xfrm>
            <a:off x="7990816" y="0"/>
            <a:ext cx="4528040" cy="4175978"/>
          </a:xfrm>
          <a:custGeom>
            <a:rect b="b" l="l" r="r" t="t"/>
            <a:pathLst>
              <a:path extrusionOk="0" h="8351956" w="9056080">
                <a:moveTo>
                  <a:pt x="0" y="0"/>
                </a:moveTo>
                <a:lnTo>
                  <a:pt x="9056080" y="0"/>
                </a:lnTo>
                <a:lnTo>
                  <a:pt x="9056080" y="8351956"/>
                </a:lnTo>
                <a:lnTo>
                  <a:pt x="0" y="8351956"/>
                </a:lnTo>
                <a:lnTo>
                  <a:pt x="0" y="0"/>
                </a:lnTo>
                <a:close/>
              </a:path>
            </a:pathLst>
          </a:custGeom>
          <a:blipFill rotWithShape="1">
            <a:blip r:embed="rId2">
              <a:alphaModFix/>
            </a:blip>
            <a:stretch>
              <a:fillRect b="0" l="-43478"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descr="Blue text on a black background&#10;&#10;AI-generated content may be incorrect." id="153" name="Google Shape;153;p27"/>
          <p:cNvPicPr preferRelativeResize="0"/>
          <p:nvPr/>
        </p:nvPicPr>
        <p:blipFill rotWithShape="1">
          <a:blip r:embed="rId3">
            <a:alphaModFix/>
          </a:blip>
          <a:srcRect b="0" l="0" r="0" t="0"/>
          <a:stretch/>
        </p:blipFill>
        <p:spPr>
          <a:xfrm>
            <a:off x="6663046" y="4519598"/>
            <a:ext cx="2253650" cy="354991"/>
          </a:xfrm>
          <a:prstGeom prst="rect">
            <a:avLst/>
          </a:prstGeom>
          <a:noFill/>
          <a:ln>
            <a:noFill/>
          </a:ln>
        </p:spPr>
      </p:pic>
      <p:sp>
        <p:nvSpPr>
          <p:cNvPr id="154" name="Google Shape;154;p27"/>
          <p:cNvSpPr txBox="1"/>
          <p:nvPr>
            <p:ph type="title"/>
          </p:nvPr>
        </p:nvSpPr>
        <p:spPr>
          <a:xfrm>
            <a:off x="664340" y="445541"/>
            <a:ext cx="4114800" cy="571500"/>
          </a:xfrm>
          <a:prstGeom prst="rect">
            <a:avLst/>
          </a:prstGeom>
          <a:noFill/>
          <a:ln>
            <a:noFill/>
          </a:ln>
        </p:spPr>
        <p:txBody>
          <a:bodyPr anchorCtr="0" anchor="ctr" bIns="22850" lIns="45725" spcFirstLastPara="1" rIns="45725" wrap="square" tIns="22850">
            <a:normAutofit/>
          </a:bodyPr>
          <a:lstStyle>
            <a:lvl1pPr lvl="0" algn="l">
              <a:lnSpc>
                <a:spcPct val="159979"/>
              </a:lnSpc>
              <a:spcBef>
                <a:spcPts val="0"/>
              </a:spcBef>
              <a:spcAft>
                <a:spcPts val="0"/>
              </a:spcAft>
              <a:buClr>
                <a:srgbClr val="00356B"/>
              </a:buClr>
              <a:buSzPts val="2400"/>
              <a:buFont typeface="Calibri"/>
              <a:buNone/>
              <a:defRPr b="1" sz="2400">
                <a:solidFill>
                  <a:srgbClr val="00356B"/>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5" name="Google Shape;155;p27"/>
          <p:cNvSpPr txBox="1"/>
          <p:nvPr>
            <p:ph idx="1" type="body"/>
          </p:nvPr>
        </p:nvSpPr>
        <p:spPr>
          <a:xfrm>
            <a:off x="646929" y="1136650"/>
            <a:ext cx="7086600" cy="31155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56" name="Google Shape;156;p27"/>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lvl1pPr lvl="0">
              <a:buNone/>
              <a:defRPr sz="1200">
                <a:solidFill>
                  <a:schemeClr val="dk1"/>
                </a:solidFill>
              </a:defRPr>
            </a:lvl1pPr>
            <a:lvl2pPr lvl="1">
              <a:buNone/>
              <a:defRPr sz="1200">
                <a:solidFill>
                  <a:schemeClr val="dk1"/>
                </a:solidFill>
              </a:defRPr>
            </a:lvl2pPr>
            <a:lvl3pPr lvl="2">
              <a:buNone/>
              <a:defRPr sz="1200">
                <a:solidFill>
                  <a:schemeClr val="dk1"/>
                </a:solidFill>
              </a:defRPr>
            </a:lvl3pPr>
            <a:lvl4pPr lvl="3">
              <a:buNone/>
              <a:defRPr sz="1200">
                <a:solidFill>
                  <a:schemeClr val="dk1"/>
                </a:solidFill>
              </a:defRPr>
            </a:lvl4pPr>
            <a:lvl5pPr lvl="4">
              <a:buNone/>
              <a:defRPr sz="1200">
                <a:solidFill>
                  <a:schemeClr val="dk1"/>
                </a:solidFill>
              </a:defRPr>
            </a:lvl5pPr>
            <a:lvl6pPr lvl="5">
              <a:buNone/>
              <a:defRPr sz="1200">
                <a:solidFill>
                  <a:schemeClr val="dk1"/>
                </a:solidFill>
              </a:defRPr>
            </a:lvl6pPr>
            <a:lvl7pPr lvl="6">
              <a:buNone/>
              <a:defRPr sz="1200">
                <a:solidFill>
                  <a:schemeClr val="dk1"/>
                </a:solidFill>
              </a:defRPr>
            </a:lvl7pPr>
            <a:lvl8pPr lvl="7">
              <a:buNone/>
              <a:defRPr sz="1200">
                <a:solidFill>
                  <a:schemeClr val="dk1"/>
                </a:solidFill>
              </a:defRPr>
            </a:lvl8pPr>
            <a:lvl9pPr lvl="8">
              <a:buNone/>
              <a:defRPr sz="12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157" name="Shape 157"/>
        <p:cNvGrpSpPr/>
        <p:nvPr/>
      </p:nvGrpSpPr>
      <p:grpSpPr>
        <a:xfrm>
          <a:off x="0" y="0"/>
          <a:ext cx="0" cy="0"/>
          <a:chOff x="0" y="0"/>
          <a:chExt cx="0" cy="0"/>
        </a:xfrm>
      </p:grpSpPr>
      <p:sp>
        <p:nvSpPr>
          <p:cNvPr id="158" name="Google Shape;158;p28"/>
          <p:cNvSpPr/>
          <p:nvPr/>
        </p:nvSpPr>
        <p:spPr>
          <a:xfrm>
            <a:off x="0" y="0"/>
            <a:ext cx="320453" cy="5141405"/>
          </a:xfrm>
          <a:custGeom>
            <a:rect b="b" l="l" r="r" t="t"/>
            <a:pathLst>
              <a:path extrusionOk="0" h="3479800" w="216889">
                <a:moveTo>
                  <a:pt x="0" y="0"/>
                </a:moveTo>
                <a:lnTo>
                  <a:pt x="216889" y="0"/>
                </a:lnTo>
                <a:lnTo>
                  <a:pt x="216889" y="3479800"/>
                </a:lnTo>
                <a:lnTo>
                  <a:pt x="0" y="3479800"/>
                </a:lnTo>
                <a:close/>
              </a:path>
            </a:pathLst>
          </a:custGeom>
          <a:gradFill>
            <a:gsLst>
              <a:gs pos="0">
                <a:srgbClr val="00356B"/>
              </a:gs>
              <a:gs pos="100000">
                <a:srgbClr val="7634A6"/>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descr="Blue text on a black background&#10;&#10;AI-generated content may be incorrect." id="159" name="Google Shape;159;p28"/>
          <p:cNvPicPr preferRelativeResize="0"/>
          <p:nvPr/>
        </p:nvPicPr>
        <p:blipFill rotWithShape="1">
          <a:blip r:embed="rId2">
            <a:alphaModFix/>
          </a:blip>
          <a:srcRect b="0" l="0" r="0" t="0"/>
          <a:stretch/>
        </p:blipFill>
        <p:spPr>
          <a:xfrm>
            <a:off x="6663046" y="4519598"/>
            <a:ext cx="2253650" cy="354991"/>
          </a:xfrm>
          <a:prstGeom prst="rect">
            <a:avLst/>
          </a:prstGeom>
          <a:noFill/>
          <a:ln>
            <a:noFill/>
          </a:ln>
        </p:spPr>
      </p:pic>
      <p:sp>
        <p:nvSpPr>
          <p:cNvPr id="160" name="Google Shape;160;p28"/>
          <p:cNvSpPr txBox="1"/>
          <p:nvPr>
            <p:ph type="title"/>
          </p:nvPr>
        </p:nvSpPr>
        <p:spPr>
          <a:xfrm>
            <a:off x="664340" y="445541"/>
            <a:ext cx="4114800" cy="571500"/>
          </a:xfrm>
          <a:prstGeom prst="rect">
            <a:avLst/>
          </a:prstGeom>
          <a:noFill/>
          <a:ln>
            <a:noFill/>
          </a:ln>
        </p:spPr>
        <p:txBody>
          <a:bodyPr anchorCtr="0" anchor="ctr" bIns="22850" lIns="45725" spcFirstLastPara="1" rIns="45725" wrap="square" tIns="22850">
            <a:normAutofit/>
          </a:bodyPr>
          <a:lstStyle>
            <a:lvl1pPr lvl="0" algn="l">
              <a:lnSpc>
                <a:spcPct val="159979"/>
              </a:lnSpc>
              <a:spcBef>
                <a:spcPts val="0"/>
              </a:spcBef>
              <a:spcAft>
                <a:spcPts val="0"/>
              </a:spcAft>
              <a:buClr>
                <a:srgbClr val="00356B"/>
              </a:buClr>
              <a:buSzPts val="2400"/>
              <a:buFont typeface="Calibri"/>
              <a:buNone/>
              <a:defRPr b="1" sz="2400">
                <a:solidFill>
                  <a:srgbClr val="00356B"/>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1" name="Google Shape;161;p28"/>
          <p:cNvSpPr txBox="1"/>
          <p:nvPr>
            <p:ph idx="1" type="body"/>
          </p:nvPr>
        </p:nvSpPr>
        <p:spPr>
          <a:xfrm>
            <a:off x="646929" y="1136650"/>
            <a:ext cx="7086600" cy="31155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2" name="Google Shape;162;p28"/>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lvl1pPr lvl="0">
              <a:buNone/>
              <a:defRPr sz="1200">
                <a:solidFill>
                  <a:schemeClr val="dk1"/>
                </a:solidFill>
              </a:defRPr>
            </a:lvl1pPr>
            <a:lvl2pPr lvl="1">
              <a:buNone/>
              <a:defRPr sz="1200">
                <a:solidFill>
                  <a:schemeClr val="dk1"/>
                </a:solidFill>
              </a:defRPr>
            </a:lvl2pPr>
            <a:lvl3pPr lvl="2">
              <a:buNone/>
              <a:defRPr sz="1200">
                <a:solidFill>
                  <a:schemeClr val="dk1"/>
                </a:solidFill>
              </a:defRPr>
            </a:lvl3pPr>
            <a:lvl4pPr lvl="3">
              <a:buNone/>
              <a:defRPr sz="1200">
                <a:solidFill>
                  <a:schemeClr val="dk1"/>
                </a:solidFill>
              </a:defRPr>
            </a:lvl4pPr>
            <a:lvl5pPr lvl="4">
              <a:buNone/>
              <a:defRPr sz="1200">
                <a:solidFill>
                  <a:schemeClr val="dk1"/>
                </a:solidFill>
              </a:defRPr>
            </a:lvl5pPr>
            <a:lvl6pPr lvl="5">
              <a:buNone/>
              <a:defRPr sz="1200">
                <a:solidFill>
                  <a:schemeClr val="dk1"/>
                </a:solidFill>
              </a:defRPr>
            </a:lvl6pPr>
            <a:lvl7pPr lvl="6">
              <a:buNone/>
              <a:defRPr sz="1200">
                <a:solidFill>
                  <a:schemeClr val="dk1"/>
                </a:solidFill>
              </a:defRPr>
            </a:lvl7pPr>
            <a:lvl8pPr lvl="7">
              <a:buNone/>
              <a:defRPr sz="1200">
                <a:solidFill>
                  <a:schemeClr val="dk1"/>
                </a:solidFill>
              </a:defRPr>
            </a:lvl8pPr>
            <a:lvl9pPr lvl="8">
              <a:buNone/>
              <a:defRPr sz="12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spTree>
      <p:nvGrpSpPr>
        <p:cNvPr id="163" name="Shape 163"/>
        <p:cNvGrpSpPr/>
        <p:nvPr/>
      </p:nvGrpSpPr>
      <p:grpSpPr>
        <a:xfrm>
          <a:off x="0" y="0"/>
          <a:ext cx="0" cy="0"/>
          <a:chOff x="0" y="0"/>
          <a:chExt cx="0" cy="0"/>
        </a:xfrm>
      </p:grpSpPr>
      <p:sp>
        <p:nvSpPr>
          <p:cNvPr id="164" name="Google Shape;164;p29"/>
          <p:cNvSpPr/>
          <p:nvPr/>
        </p:nvSpPr>
        <p:spPr>
          <a:xfrm>
            <a:off x="0" y="0"/>
            <a:ext cx="320453" cy="5141405"/>
          </a:xfrm>
          <a:custGeom>
            <a:rect b="b" l="l" r="r" t="t"/>
            <a:pathLst>
              <a:path extrusionOk="0" h="3479800" w="216889">
                <a:moveTo>
                  <a:pt x="0" y="0"/>
                </a:moveTo>
                <a:lnTo>
                  <a:pt x="216889" y="0"/>
                </a:lnTo>
                <a:lnTo>
                  <a:pt x="216889" y="3479800"/>
                </a:lnTo>
                <a:lnTo>
                  <a:pt x="0" y="3479800"/>
                </a:lnTo>
                <a:close/>
              </a:path>
            </a:pathLst>
          </a:custGeom>
          <a:gradFill>
            <a:gsLst>
              <a:gs pos="0">
                <a:srgbClr val="00356B"/>
              </a:gs>
              <a:gs pos="100000">
                <a:srgbClr val="7634A6"/>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5" name="Google Shape;165;p29"/>
          <p:cNvSpPr txBox="1"/>
          <p:nvPr>
            <p:ph type="title"/>
          </p:nvPr>
        </p:nvSpPr>
        <p:spPr>
          <a:xfrm>
            <a:off x="664340" y="445541"/>
            <a:ext cx="4114800" cy="571500"/>
          </a:xfrm>
          <a:prstGeom prst="rect">
            <a:avLst/>
          </a:prstGeom>
          <a:noFill/>
          <a:ln>
            <a:noFill/>
          </a:ln>
        </p:spPr>
        <p:txBody>
          <a:bodyPr anchorCtr="0" anchor="ctr" bIns="22850" lIns="45725" spcFirstLastPara="1" rIns="45725" wrap="square" tIns="22850">
            <a:normAutofit/>
          </a:bodyPr>
          <a:lstStyle>
            <a:lvl1pPr lvl="0" algn="l">
              <a:lnSpc>
                <a:spcPct val="159979"/>
              </a:lnSpc>
              <a:spcBef>
                <a:spcPts val="0"/>
              </a:spcBef>
              <a:spcAft>
                <a:spcPts val="0"/>
              </a:spcAft>
              <a:buClr>
                <a:srgbClr val="00356B"/>
              </a:buClr>
              <a:buSzPts val="2400"/>
              <a:buFont typeface="Calibri"/>
              <a:buNone/>
              <a:defRPr b="1" sz="2400">
                <a:solidFill>
                  <a:srgbClr val="00356B"/>
                </a:solidFill>
                <a:latin typeface="Calibri"/>
                <a:ea typeface="Calibri"/>
                <a:cs typeface="Calibri"/>
                <a:sym typeface="Calibri"/>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6" name="Google Shape;166;p29"/>
          <p:cNvSpPr txBox="1"/>
          <p:nvPr>
            <p:ph idx="1" type="body"/>
          </p:nvPr>
        </p:nvSpPr>
        <p:spPr>
          <a:xfrm>
            <a:off x="646929" y="1136650"/>
            <a:ext cx="7086600" cy="31155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7" name="Google Shape;167;p29"/>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lvl1pPr lvl="0">
              <a:buNone/>
              <a:defRPr sz="1200">
                <a:solidFill>
                  <a:schemeClr val="dk1"/>
                </a:solidFill>
              </a:defRPr>
            </a:lvl1pPr>
            <a:lvl2pPr lvl="1">
              <a:buNone/>
              <a:defRPr sz="1200">
                <a:solidFill>
                  <a:schemeClr val="dk1"/>
                </a:solidFill>
              </a:defRPr>
            </a:lvl2pPr>
            <a:lvl3pPr lvl="2">
              <a:buNone/>
              <a:defRPr sz="1200">
                <a:solidFill>
                  <a:schemeClr val="dk1"/>
                </a:solidFill>
              </a:defRPr>
            </a:lvl3pPr>
            <a:lvl4pPr lvl="3">
              <a:buNone/>
              <a:defRPr sz="1200">
                <a:solidFill>
                  <a:schemeClr val="dk1"/>
                </a:solidFill>
              </a:defRPr>
            </a:lvl4pPr>
            <a:lvl5pPr lvl="4">
              <a:buNone/>
              <a:defRPr sz="1200">
                <a:solidFill>
                  <a:schemeClr val="dk1"/>
                </a:solidFill>
              </a:defRPr>
            </a:lvl5pPr>
            <a:lvl6pPr lvl="5">
              <a:buNone/>
              <a:defRPr sz="1200">
                <a:solidFill>
                  <a:schemeClr val="dk1"/>
                </a:solidFill>
              </a:defRPr>
            </a:lvl6pPr>
            <a:lvl7pPr lvl="6">
              <a:buNone/>
              <a:defRPr sz="1200">
                <a:solidFill>
                  <a:schemeClr val="dk1"/>
                </a:solidFill>
              </a:defRPr>
            </a:lvl7pPr>
            <a:lvl8pPr lvl="7">
              <a:buNone/>
              <a:defRPr sz="1200">
                <a:solidFill>
                  <a:schemeClr val="dk1"/>
                </a:solidFill>
              </a:defRPr>
            </a:lvl8pPr>
            <a:lvl9pPr lvl="8">
              <a:buNone/>
              <a:defRPr sz="12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
        <p:nvSpPr>
          <p:cNvPr id="169" name="Google Shape;169;p30"/>
          <p:cNvSpPr/>
          <p:nvPr/>
        </p:nvSpPr>
        <p:spPr>
          <a:xfrm>
            <a:off x="5334000" y="0"/>
            <a:ext cx="3804581" cy="5141405"/>
          </a:xfrm>
          <a:custGeom>
            <a:rect b="b" l="l" r="r" t="t"/>
            <a:pathLst>
              <a:path extrusionOk="0" h="3479800" w="6186311">
                <a:moveTo>
                  <a:pt x="0" y="0"/>
                </a:moveTo>
                <a:lnTo>
                  <a:pt x="6186311" y="0"/>
                </a:lnTo>
                <a:lnTo>
                  <a:pt x="6186311" y="3479800"/>
                </a:lnTo>
                <a:lnTo>
                  <a:pt x="0" y="3479800"/>
                </a:lnTo>
                <a:close/>
              </a:path>
            </a:pathLst>
          </a:custGeom>
          <a:gradFill>
            <a:gsLst>
              <a:gs pos="0">
                <a:srgbClr val="00356B"/>
              </a:gs>
              <a:gs pos="100000">
                <a:srgbClr val="7634A6"/>
              </a:gs>
            </a:gsLst>
            <a:lin ang="2700006" scaled="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0" name="Google Shape;170;p30"/>
          <p:cNvSpPr txBox="1"/>
          <p:nvPr/>
        </p:nvSpPr>
        <p:spPr>
          <a:xfrm>
            <a:off x="685800" y="2273068"/>
            <a:ext cx="5632200" cy="600300"/>
          </a:xfrm>
          <a:prstGeom prst="rect">
            <a:avLst/>
          </a:prstGeom>
          <a:noFill/>
          <a:ln>
            <a:noFill/>
          </a:ln>
        </p:spPr>
        <p:txBody>
          <a:bodyPr anchorCtr="0" anchor="t" bIns="0" lIns="0" spcFirstLastPara="1" rIns="0" wrap="square" tIns="0">
            <a:spAutoFit/>
          </a:bodyPr>
          <a:lstStyle/>
          <a:p>
            <a:pPr indent="0" lvl="0" marL="0" marR="0" rtl="0" algn="l">
              <a:lnSpc>
                <a:spcPct val="119994"/>
              </a:lnSpc>
              <a:spcBef>
                <a:spcPts val="0"/>
              </a:spcBef>
              <a:spcAft>
                <a:spcPts val="0"/>
              </a:spcAft>
              <a:buNone/>
            </a:pPr>
            <a:r>
              <a:rPr b="1" lang="en" sz="3900">
                <a:solidFill>
                  <a:srgbClr val="FFFFFF"/>
                </a:solidFill>
                <a:latin typeface="Arial"/>
                <a:ea typeface="Arial"/>
                <a:cs typeface="Arial"/>
                <a:sym typeface="Arial"/>
              </a:rPr>
              <a:t>Caption</a:t>
            </a:r>
            <a:endParaRPr sz="700"/>
          </a:p>
        </p:txBody>
      </p:sp>
      <p:pic>
        <p:nvPicPr>
          <p:cNvPr descr="Blue text on a black background&#10;&#10;AI-generated content may be incorrect." id="171" name="Google Shape;171;p30"/>
          <p:cNvPicPr preferRelativeResize="0"/>
          <p:nvPr/>
        </p:nvPicPr>
        <p:blipFill rotWithShape="1">
          <a:blip r:embed="rId2">
            <a:alphaModFix/>
          </a:blip>
          <a:srcRect b="0" l="0" r="0" t="0"/>
          <a:stretch/>
        </p:blipFill>
        <p:spPr>
          <a:xfrm>
            <a:off x="227303" y="4519598"/>
            <a:ext cx="2253650" cy="354991"/>
          </a:xfrm>
          <a:prstGeom prst="rect">
            <a:avLst/>
          </a:prstGeom>
          <a:noFill/>
          <a:ln>
            <a:noFill/>
          </a:ln>
        </p:spPr>
      </p:pic>
      <p:sp>
        <p:nvSpPr>
          <p:cNvPr id="172" name="Google Shape;172;p30"/>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lvl1pPr lvl="0">
              <a:buNone/>
              <a:defRPr sz="1200">
                <a:solidFill>
                  <a:schemeClr val="dk1"/>
                </a:solidFill>
              </a:defRPr>
            </a:lvl1pPr>
            <a:lvl2pPr lvl="1">
              <a:buNone/>
              <a:defRPr sz="1200">
                <a:solidFill>
                  <a:schemeClr val="dk1"/>
                </a:solidFill>
              </a:defRPr>
            </a:lvl2pPr>
            <a:lvl3pPr lvl="2">
              <a:buNone/>
              <a:defRPr sz="1200">
                <a:solidFill>
                  <a:schemeClr val="dk1"/>
                </a:solidFill>
              </a:defRPr>
            </a:lvl3pPr>
            <a:lvl4pPr lvl="3">
              <a:buNone/>
              <a:defRPr sz="1200">
                <a:solidFill>
                  <a:schemeClr val="dk1"/>
                </a:solidFill>
              </a:defRPr>
            </a:lvl4pPr>
            <a:lvl5pPr lvl="4">
              <a:buNone/>
              <a:defRPr sz="1200">
                <a:solidFill>
                  <a:schemeClr val="dk1"/>
                </a:solidFill>
              </a:defRPr>
            </a:lvl5pPr>
            <a:lvl6pPr lvl="5">
              <a:buNone/>
              <a:defRPr sz="1200">
                <a:solidFill>
                  <a:schemeClr val="dk1"/>
                </a:solidFill>
              </a:defRPr>
            </a:lvl6pPr>
            <a:lvl7pPr lvl="6">
              <a:buNone/>
              <a:defRPr sz="1200">
                <a:solidFill>
                  <a:schemeClr val="dk1"/>
                </a:solidFill>
              </a:defRPr>
            </a:lvl7pPr>
            <a:lvl8pPr lvl="7">
              <a:buNone/>
              <a:defRPr sz="1200">
                <a:solidFill>
                  <a:schemeClr val="dk1"/>
                </a:solidFill>
              </a:defRPr>
            </a:lvl8pPr>
            <a:lvl9pPr lvl="8">
              <a:buNone/>
              <a:defRPr sz="12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spTree>
      <p:nvGrpSpPr>
        <p:cNvPr id="173" name="Shape 173"/>
        <p:cNvGrpSpPr/>
        <p:nvPr/>
      </p:nvGrpSpPr>
      <p:grpSpPr>
        <a:xfrm>
          <a:off x="0" y="0"/>
          <a:ext cx="0" cy="0"/>
          <a:chOff x="0" y="0"/>
          <a:chExt cx="0" cy="0"/>
        </a:xfrm>
      </p:grpSpPr>
      <p:sp>
        <p:nvSpPr>
          <p:cNvPr id="174" name="Google Shape;174;p31"/>
          <p:cNvSpPr txBox="1"/>
          <p:nvPr/>
        </p:nvSpPr>
        <p:spPr>
          <a:xfrm>
            <a:off x="685800" y="2273068"/>
            <a:ext cx="5632200" cy="600300"/>
          </a:xfrm>
          <a:prstGeom prst="rect">
            <a:avLst/>
          </a:prstGeom>
          <a:noFill/>
          <a:ln>
            <a:noFill/>
          </a:ln>
        </p:spPr>
        <p:txBody>
          <a:bodyPr anchorCtr="0" anchor="t" bIns="0" lIns="0" spcFirstLastPara="1" rIns="0" wrap="square" tIns="0">
            <a:spAutoFit/>
          </a:bodyPr>
          <a:lstStyle/>
          <a:p>
            <a:pPr indent="0" lvl="0" marL="0" marR="0" rtl="0" algn="l">
              <a:lnSpc>
                <a:spcPct val="119994"/>
              </a:lnSpc>
              <a:spcBef>
                <a:spcPts val="0"/>
              </a:spcBef>
              <a:spcAft>
                <a:spcPts val="0"/>
              </a:spcAft>
              <a:buNone/>
            </a:pPr>
            <a:r>
              <a:rPr b="1" lang="en" sz="3900">
                <a:solidFill>
                  <a:srgbClr val="FFFFFF"/>
                </a:solidFill>
                <a:latin typeface="Arial"/>
                <a:ea typeface="Arial"/>
                <a:cs typeface="Arial"/>
                <a:sym typeface="Arial"/>
              </a:rPr>
              <a:t>Caption</a:t>
            </a:r>
            <a:endParaRPr sz="700"/>
          </a:p>
        </p:txBody>
      </p:sp>
      <p:pic>
        <p:nvPicPr>
          <p:cNvPr descr="Blue text on a black background&#10;&#10;AI-generated content may be incorrect." id="175" name="Google Shape;175;p31"/>
          <p:cNvPicPr preferRelativeResize="0"/>
          <p:nvPr/>
        </p:nvPicPr>
        <p:blipFill rotWithShape="1">
          <a:blip r:embed="rId2">
            <a:alphaModFix/>
          </a:blip>
          <a:srcRect b="0" l="0" r="0" t="0"/>
          <a:stretch/>
        </p:blipFill>
        <p:spPr>
          <a:xfrm>
            <a:off x="227303" y="4519598"/>
            <a:ext cx="2253650" cy="354991"/>
          </a:xfrm>
          <a:prstGeom prst="rect">
            <a:avLst/>
          </a:prstGeom>
          <a:noFill/>
          <a:ln>
            <a:noFill/>
          </a:ln>
        </p:spPr>
      </p:pic>
      <p:grpSp>
        <p:nvGrpSpPr>
          <p:cNvPr id="176" name="Google Shape;176;p31"/>
          <p:cNvGrpSpPr/>
          <p:nvPr/>
        </p:nvGrpSpPr>
        <p:grpSpPr>
          <a:xfrm>
            <a:off x="5334000" y="-527423"/>
            <a:ext cx="3811142" cy="5663616"/>
            <a:chOff x="0" y="-9525"/>
            <a:chExt cx="15972935" cy="9892779"/>
          </a:xfrm>
        </p:grpSpPr>
        <p:sp>
          <p:nvSpPr>
            <p:cNvPr id="177" name="Google Shape;177;p31"/>
            <p:cNvSpPr/>
            <p:nvPr/>
          </p:nvSpPr>
          <p:spPr>
            <a:xfrm>
              <a:off x="0" y="898478"/>
              <a:ext cx="15972935" cy="8984776"/>
            </a:xfrm>
            <a:custGeom>
              <a:rect b="b" l="l" r="r" t="t"/>
              <a:pathLst>
                <a:path extrusionOk="0" h="8984776" w="15972935">
                  <a:moveTo>
                    <a:pt x="0" y="0"/>
                  </a:moveTo>
                  <a:lnTo>
                    <a:pt x="15972935" y="0"/>
                  </a:lnTo>
                  <a:lnTo>
                    <a:pt x="15972935" y="8984776"/>
                  </a:lnTo>
                  <a:lnTo>
                    <a:pt x="0" y="8984776"/>
                  </a:lnTo>
                  <a:close/>
                </a:path>
              </a:pathLst>
            </a:custGeom>
            <a:gradFill>
              <a:gsLst>
                <a:gs pos="0">
                  <a:srgbClr val="286DC0"/>
                </a:gs>
                <a:gs pos="100000">
                  <a:srgbClr val="00356B"/>
                </a:gs>
              </a:gsLst>
              <a:path path="circle">
                <a:fillToRect b="100%" r="100%"/>
              </a:path>
              <a:tileRect l="-100%" t="-100%"/>
            </a:gra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8" name="Google Shape;178;p31"/>
            <p:cNvSpPr txBox="1"/>
            <p:nvPr/>
          </p:nvSpPr>
          <p:spPr>
            <a:xfrm>
              <a:off x="0" y="-9525"/>
              <a:ext cx="15972900" cy="8994300"/>
            </a:xfrm>
            <a:prstGeom prst="rect">
              <a:avLst/>
            </a:prstGeom>
            <a:noFill/>
            <a:ln>
              <a:noFill/>
            </a:ln>
          </p:spPr>
          <p:txBody>
            <a:bodyPr anchorCtr="0" anchor="ctr" bIns="2575" lIns="2575" spcFirstLastPara="1" rIns="2575" wrap="square" tIns="2575">
              <a:noAutofit/>
            </a:bodyPr>
            <a:lstStyle/>
            <a:p>
              <a:pPr indent="0" lvl="0" marL="0" marR="0" rtl="0" algn="ctr">
                <a:lnSpc>
                  <a:spcPct val="45666"/>
                </a:lnSpc>
                <a:spcBef>
                  <a:spcPts val="0"/>
                </a:spcBef>
                <a:spcAft>
                  <a:spcPts val="0"/>
                </a:spcAft>
                <a:buNone/>
              </a:pPr>
              <a:r>
                <a:t/>
              </a:r>
              <a:endParaRPr sz="900">
                <a:solidFill>
                  <a:schemeClr val="dk1"/>
                </a:solidFill>
                <a:latin typeface="Calibri"/>
                <a:ea typeface="Calibri"/>
                <a:cs typeface="Calibri"/>
                <a:sym typeface="Calibri"/>
              </a:endParaRPr>
            </a:p>
          </p:txBody>
        </p:sp>
      </p:grpSp>
      <p:sp>
        <p:nvSpPr>
          <p:cNvPr id="179" name="Google Shape;179;p31"/>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lvl1pPr lvl="0">
              <a:buNone/>
              <a:defRPr sz="1200">
                <a:solidFill>
                  <a:schemeClr val="dk1"/>
                </a:solidFill>
              </a:defRPr>
            </a:lvl1pPr>
            <a:lvl2pPr lvl="1">
              <a:buNone/>
              <a:defRPr sz="1200">
                <a:solidFill>
                  <a:schemeClr val="dk1"/>
                </a:solidFill>
              </a:defRPr>
            </a:lvl2pPr>
            <a:lvl3pPr lvl="2">
              <a:buNone/>
              <a:defRPr sz="1200">
                <a:solidFill>
                  <a:schemeClr val="dk1"/>
                </a:solidFill>
              </a:defRPr>
            </a:lvl3pPr>
            <a:lvl4pPr lvl="3">
              <a:buNone/>
              <a:defRPr sz="1200">
                <a:solidFill>
                  <a:schemeClr val="dk1"/>
                </a:solidFill>
              </a:defRPr>
            </a:lvl4pPr>
            <a:lvl5pPr lvl="4">
              <a:buNone/>
              <a:defRPr sz="1200">
                <a:solidFill>
                  <a:schemeClr val="dk1"/>
                </a:solidFill>
              </a:defRPr>
            </a:lvl5pPr>
            <a:lvl6pPr lvl="5">
              <a:buNone/>
              <a:defRPr sz="1200">
                <a:solidFill>
                  <a:schemeClr val="dk1"/>
                </a:solidFill>
              </a:defRPr>
            </a:lvl6pPr>
            <a:lvl7pPr lvl="6">
              <a:buNone/>
              <a:defRPr sz="1200">
                <a:solidFill>
                  <a:schemeClr val="dk1"/>
                </a:solidFill>
              </a:defRPr>
            </a:lvl7pPr>
            <a:lvl8pPr lvl="7">
              <a:buNone/>
              <a:defRPr sz="1200">
                <a:solidFill>
                  <a:schemeClr val="dk1"/>
                </a:solidFill>
              </a:defRPr>
            </a:lvl8pPr>
            <a:lvl9pPr lvl="8">
              <a:buNone/>
              <a:defRPr sz="12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Blank 3">
    <p:spTree>
      <p:nvGrpSpPr>
        <p:cNvPr id="180" name="Shape 180"/>
        <p:cNvGrpSpPr/>
        <p:nvPr/>
      </p:nvGrpSpPr>
      <p:grpSpPr>
        <a:xfrm>
          <a:off x="0" y="0"/>
          <a:ext cx="0" cy="0"/>
          <a:chOff x="0" y="0"/>
          <a:chExt cx="0" cy="0"/>
        </a:xfrm>
      </p:grpSpPr>
      <p:sp>
        <p:nvSpPr>
          <p:cNvPr id="181" name="Google Shape;181;p32"/>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lvl1pPr lvl="0">
              <a:buNone/>
              <a:defRPr sz="1200">
                <a:solidFill>
                  <a:schemeClr val="dk1"/>
                </a:solidFill>
              </a:defRPr>
            </a:lvl1pPr>
            <a:lvl2pPr lvl="1">
              <a:buNone/>
              <a:defRPr sz="1200">
                <a:solidFill>
                  <a:schemeClr val="dk1"/>
                </a:solidFill>
              </a:defRPr>
            </a:lvl2pPr>
            <a:lvl3pPr lvl="2">
              <a:buNone/>
              <a:defRPr sz="1200">
                <a:solidFill>
                  <a:schemeClr val="dk1"/>
                </a:solidFill>
              </a:defRPr>
            </a:lvl3pPr>
            <a:lvl4pPr lvl="3">
              <a:buNone/>
              <a:defRPr sz="1200">
                <a:solidFill>
                  <a:schemeClr val="dk1"/>
                </a:solidFill>
              </a:defRPr>
            </a:lvl4pPr>
            <a:lvl5pPr lvl="4">
              <a:buNone/>
              <a:defRPr sz="1200">
                <a:solidFill>
                  <a:schemeClr val="dk1"/>
                </a:solidFill>
              </a:defRPr>
            </a:lvl5pPr>
            <a:lvl6pPr lvl="5">
              <a:buNone/>
              <a:defRPr sz="1200">
                <a:solidFill>
                  <a:schemeClr val="dk1"/>
                </a:solidFill>
              </a:defRPr>
            </a:lvl6pPr>
            <a:lvl7pPr lvl="6">
              <a:buNone/>
              <a:defRPr sz="1200">
                <a:solidFill>
                  <a:schemeClr val="dk1"/>
                </a:solidFill>
              </a:defRPr>
            </a:lvl7pPr>
            <a:lvl8pPr lvl="7">
              <a:buNone/>
              <a:defRPr sz="1200">
                <a:solidFill>
                  <a:schemeClr val="dk1"/>
                </a:solidFill>
              </a:defRPr>
            </a:lvl8pPr>
            <a:lvl9pPr lvl="8">
              <a:buNone/>
              <a:defRPr sz="12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2" name="Shape 182"/>
        <p:cNvGrpSpPr/>
        <p:nvPr/>
      </p:nvGrpSpPr>
      <p:grpSpPr>
        <a:xfrm>
          <a:off x="0" y="0"/>
          <a:ext cx="0" cy="0"/>
          <a:chOff x="0" y="0"/>
          <a:chExt cx="0" cy="0"/>
        </a:xfrm>
      </p:grpSpPr>
      <p:sp>
        <p:nvSpPr>
          <p:cNvPr id="183" name="Google Shape;183;p33"/>
          <p:cNvSpPr txBox="1"/>
          <p:nvPr>
            <p:ph type="ctrTitle"/>
          </p:nvPr>
        </p:nvSpPr>
        <p:spPr>
          <a:xfrm>
            <a:off x="311708" y="744575"/>
            <a:ext cx="8520600" cy="2052600"/>
          </a:xfrm>
          <a:prstGeom prst="rect">
            <a:avLst/>
          </a:prstGeom>
        </p:spPr>
        <p:txBody>
          <a:bodyPr anchorCtr="0" anchor="b" bIns="22850" lIns="45725" spcFirstLastPara="1" rIns="45725" wrap="square" tIns="2285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84" name="Google Shape;184;p33"/>
          <p:cNvSpPr txBox="1"/>
          <p:nvPr>
            <p:ph idx="1" type="subTitle"/>
          </p:nvPr>
        </p:nvSpPr>
        <p:spPr>
          <a:xfrm>
            <a:off x="311700" y="2834125"/>
            <a:ext cx="8520600" cy="792600"/>
          </a:xfrm>
          <a:prstGeom prst="rect">
            <a:avLst/>
          </a:prstGeom>
        </p:spPr>
        <p:txBody>
          <a:bodyPr anchorCtr="0" anchor="t" bIns="22850" lIns="45725" spcFirstLastPara="1" rIns="45725" wrap="square" tIns="22850">
            <a:normAutofit/>
          </a:bodyPr>
          <a:lstStyle>
            <a:lvl1pPr lvl="0" algn="ctr">
              <a:lnSpc>
                <a:spcPct val="100000"/>
              </a:lnSpc>
              <a:spcBef>
                <a:spcPts val="300"/>
              </a:spcBef>
              <a:spcAft>
                <a:spcPts val="0"/>
              </a:spcAft>
              <a:buSzPts val="2800"/>
              <a:buNone/>
              <a:defRPr sz="2800"/>
            </a:lvl1pPr>
            <a:lvl2pPr lvl="1" algn="ctr">
              <a:lnSpc>
                <a:spcPct val="100000"/>
              </a:lnSpc>
              <a:spcBef>
                <a:spcPts val="300"/>
              </a:spcBef>
              <a:spcAft>
                <a:spcPts val="0"/>
              </a:spcAft>
              <a:buSzPts val="2800"/>
              <a:buNone/>
              <a:defRPr sz="2800"/>
            </a:lvl2pPr>
            <a:lvl3pPr lvl="2" algn="ctr">
              <a:lnSpc>
                <a:spcPct val="100000"/>
              </a:lnSpc>
              <a:spcBef>
                <a:spcPts val="200"/>
              </a:spcBef>
              <a:spcAft>
                <a:spcPts val="0"/>
              </a:spcAft>
              <a:buSzPts val="2800"/>
              <a:buNone/>
              <a:defRPr sz="2800"/>
            </a:lvl3pPr>
            <a:lvl4pPr lvl="3" algn="ctr">
              <a:lnSpc>
                <a:spcPct val="100000"/>
              </a:lnSpc>
              <a:spcBef>
                <a:spcPts val="200"/>
              </a:spcBef>
              <a:spcAft>
                <a:spcPts val="0"/>
              </a:spcAft>
              <a:buSzPts val="2800"/>
              <a:buNone/>
              <a:defRPr sz="2800"/>
            </a:lvl4pPr>
            <a:lvl5pPr lvl="4" algn="ctr">
              <a:lnSpc>
                <a:spcPct val="100000"/>
              </a:lnSpc>
              <a:spcBef>
                <a:spcPts val="200"/>
              </a:spcBef>
              <a:spcAft>
                <a:spcPts val="0"/>
              </a:spcAft>
              <a:buSzPts val="2800"/>
              <a:buNone/>
              <a:defRPr sz="2800"/>
            </a:lvl5pPr>
            <a:lvl6pPr lvl="5" algn="ctr">
              <a:lnSpc>
                <a:spcPct val="100000"/>
              </a:lnSpc>
              <a:spcBef>
                <a:spcPts val="200"/>
              </a:spcBef>
              <a:spcAft>
                <a:spcPts val="0"/>
              </a:spcAft>
              <a:buSzPts val="2800"/>
              <a:buNone/>
              <a:defRPr sz="2800"/>
            </a:lvl6pPr>
            <a:lvl7pPr lvl="6" algn="ctr">
              <a:lnSpc>
                <a:spcPct val="100000"/>
              </a:lnSpc>
              <a:spcBef>
                <a:spcPts val="200"/>
              </a:spcBef>
              <a:spcAft>
                <a:spcPts val="0"/>
              </a:spcAft>
              <a:buSzPts val="2800"/>
              <a:buNone/>
              <a:defRPr sz="2800"/>
            </a:lvl7pPr>
            <a:lvl8pPr lvl="7" algn="ctr">
              <a:lnSpc>
                <a:spcPct val="100000"/>
              </a:lnSpc>
              <a:spcBef>
                <a:spcPts val="200"/>
              </a:spcBef>
              <a:spcAft>
                <a:spcPts val="0"/>
              </a:spcAft>
              <a:buSzPts val="2800"/>
              <a:buNone/>
              <a:defRPr sz="2800"/>
            </a:lvl8pPr>
            <a:lvl9pPr lvl="8" algn="ctr">
              <a:lnSpc>
                <a:spcPct val="100000"/>
              </a:lnSpc>
              <a:spcBef>
                <a:spcPts val="200"/>
              </a:spcBef>
              <a:spcAft>
                <a:spcPts val="0"/>
              </a:spcAft>
              <a:buSzPts val="2800"/>
              <a:buNone/>
              <a:defRPr sz="2800"/>
            </a:lvl9pPr>
          </a:lstStyle>
          <a:p/>
        </p:txBody>
      </p:sp>
      <p:sp>
        <p:nvSpPr>
          <p:cNvPr id="185" name="Google Shape;185;p33"/>
          <p:cNvSpPr txBox="1"/>
          <p:nvPr>
            <p:ph idx="12" type="sldNum"/>
          </p:nvPr>
        </p:nvSpPr>
        <p:spPr>
          <a:xfrm>
            <a:off x="8472458" y="4663217"/>
            <a:ext cx="548700" cy="393600"/>
          </a:xfrm>
          <a:prstGeom prst="rect">
            <a:avLst/>
          </a:prstGeom>
        </p:spPr>
        <p:txBody>
          <a:bodyPr anchorCtr="0" anchor="ctr" bIns="22850" lIns="45725" spcFirstLastPara="1" rIns="45725" wrap="square" tIns="2285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11" Type="http://schemas.openxmlformats.org/officeDocument/2006/relationships/theme" Target="../theme/theme3.xml"/><Relationship Id="rId10" Type="http://schemas.openxmlformats.org/officeDocument/2006/relationships/slideLayout" Target="../slideLayouts/slideLayout30.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18" name="Google Shape;118;p23"/>
          <p:cNvSpPr txBox="1"/>
          <p:nvPr>
            <p:ph idx="1" type="body"/>
          </p:nvPr>
        </p:nvSpPr>
        <p:spPr>
          <a:xfrm>
            <a:off x="228600" y="800100"/>
            <a:ext cx="4114800" cy="2263200"/>
          </a:xfrm>
          <a:prstGeom prst="rect">
            <a:avLst/>
          </a:prstGeom>
          <a:noFill/>
          <a:ln>
            <a:noFill/>
          </a:ln>
        </p:spPr>
        <p:txBody>
          <a:bodyPr anchorCtr="0" anchor="t" bIns="22850" lIns="45725" spcFirstLastPara="1" rIns="45725" wrap="square" tIns="22850">
            <a:normAutofit/>
          </a:bodyPr>
          <a:lstStyle>
            <a:lvl1pPr indent="-330200" lvl="0" marL="457200" marR="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19" name="Google Shape;119;p23"/>
          <p:cNvSpPr txBox="1"/>
          <p:nvPr>
            <p:ph idx="10" type="dt"/>
          </p:nvPr>
        </p:nvSpPr>
        <p:spPr>
          <a:xfrm>
            <a:off x="228600" y="3178175"/>
            <a:ext cx="1066800" cy="182700"/>
          </a:xfrm>
          <a:prstGeom prst="rect">
            <a:avLst/>
          </a:prstGeom>
          <a:noFill/>
          <a:ln>
            <a:noFill/>
          </a:ln>
        </p:spPr>
        <p:txBody>
          <a:bodyPr anchorCtr="0" anchor="ctr" bIns="22850" lIns="45725" spcFirstLastPara="1" rIns="45725" wrap="square" tIns="22850">
            <a:noAutofit/>
          </a:bodyPr>
          <a:lstStyle>
            <a:lvl1pPr lvl="0" marR="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20" name="Google Shape;120;p23"/>
          <p:cNvSpPr txBox="1"/>
          <p:nvPr>
            <p:ph idx="11" type="ftr"/>
          </p:nvPr>
        </p:nvSpPr>
        <p:spPr>
          <a:xfrm>
            <a:off x="1562100" y="3178175"/>
            <a:ext cx="1447800" cy="182700"/>
          </a:xfrm>
          <a:prstGeom prst="rect">
            <a:avLst/>
          </a:prstGeom>
          <a:noFill/>
          <a:ln>
            <a:noFill/>
          </a:ln>
        </p:spPr>
        <p:txBody>
          <a:bodyPr anchorCtr="0" anchor="ctr" bIns="22850" lIns="45725" spcFirstLastPara="1" rIns="45725" wrap="square" tIns="22850">
            <a:noAutofit/>
          </a:bodyPr>
          <a:lstStyle>
            <a:lvl1pPr lvl="0" marR="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21" name="Google Shape;121;p23"/>
          <p:cNvSpPr txBox="1"/>
          <p:nvPr>
            <p:ph idx="12" type="sldNum"/>
          </p:nvPr>
        </p:nvSpPr>
        <p:spPr>
          <a:xfrm>
            <a:off x="3276600" y="3178175"/>
            <a:ext cx="1066800" cy="182700"/>
          </a:xfrm>
          <a:prstGeom prst="rect">
            <a:avLst/>
          </a:prstGeom>
          <a:noFill/>
          <a:ln>
            <a:noFill/>
          </a:ln>
        </p:spPr>
        <p:txBody>
          <a:bodyPr anchorCtr="0" anchor="ctr" bIns="22850" lIns="45725" spcFirstLastPara="1" rIns="45725" wrap="square" tIns="22850">
            <a:noAutofit/>
          </a:bodyPr>
          <a:lstStyle>
            <a:lvl1pPr indent="0" lvl="0" marL="0" marR="0" algn="r">
              <a:spcBef>
                <a:spcPts val="0"/>
              </a:spcBef>
              <a:buNone/>
              <a:defRPr b="0" i="0" sz="600" u="none" cap="none" strike="noStrike">
                <a:solidFill>
                  <a:srgbClr val="888888"/>
                </a:solidFill>
                <a:latin typeface="Calibri"/>
                <a:ea typeface="Calibri"/>
                <a:cs typeface="Calibri"/>
                <a:sym typeface="Calibri"/>
              </a:defRPr>
            </a:lvl1pPr>
            <a:lvl2pPr indent="0" lvl="1" marL="0" marR="0" algn="r">
              <a:spcBef>
                <a:spcPts val="0"/>
              </a:spcBef>
              <a:buNone/>
              <a:defRPr b="0" i="0" sz="600" u="none" cap="none" strike="noStrike">
                <a:solidFill>
                  <a:srgbClr val="888888"/>
                </a:solidFill>
                <a:latin typeface="Calibri"/>
                <a:ea typeface="Calibri"/>
                <a:cs typeface="Calibri"/>
                <a:sym typeface="Calibri"/>
              </a:defRPr>
            </a:lvl2pPr>
            <a:lvl3pPr indent="0" lvl="2" marL="0" marR="0" algn="r">
              <a:spcBef>
                <a:spcPts val="0"/>
              </a:spcBef>
              <a:buNone/>
              <a:defRPr b="0" i="0" sz="600" u="none" cap="none" strike="noStrike">
                <a:solidFill>
                  <a:srgbClr val="888888"/>
                </a:solidFill>
                <a:latin typeface="Calibri"/>
                <a:ea typeface="Calibri"/>
                <a:cs typeface="Calibri"/>
                <a:sym typeface="Calibri"/>
              </a:defRPr>
            </a:lvl3pPr>
            <a:lvl4pPr indent="0" lvl="3" marL="0" marR="0" algn="r">
              <a:spcBef>
                <a:spcPts val="0"/>
              </a:spcBef>
              <a:buNone/>
              <a:defRPr b="0" i="0" sz="600" u="none" cap="none" strike="noStrike">
                <a:solidFill>
                  <a:srgbClr val="888888"/>
                </a:solidFill>
                <a:latin typeface="Calibri"/>
                <a:ea typeface="Calibri"/>
                <a:cs typeface="Calibri"/>
                <a:sym typeface="Calibri"/>
              </a:defRPr>
            </a:lvl4pPr>
            <a:lvl5pPr indent="0" lvl="4" marL="0" marR="0" algn="r">
              <a:spcBef>
                <a:spcPts val="0"/>
              </a:spcBef>
              <a:buNone/>
              <a:defRPr b="0" i="0" sz="600" u="none" cap="none" strike="noStrike">
                <a:solidFill>
                  <a:srgbClr val="888888"/>
                </a:solidFill>
                <a:latin typeface="Calibri"/>
                <a:ea typeface="Calibri"/>
                <a:cs typeface="Calibri"/>
                <a:sym typeface="Calibri"/>
              </a:defRPr>
            </a:lvl5pPr>
            <a:lvl6pPr indent="0" lvl="5" marL="0" marR="0" algn="r">
              <a:spcBef>
                <a:spcPts val="0"/>
              </a:spcBef>
              <a:buNone/>
              <a:defRPr b="0" i="0" sz="600" u="none" cap="none" strike="noStrike">
                <a:solidFill>
                  <a:srgbClr val="888888"/>
                </a:solidFill>
                <a:latin typeface="Calibri"/>
                <a:ea typeface="Calibri"/>
                <a:cs typeface="Calibri"/>
                <a:sym typeface="Calibri"/>
              </a:defRPr>
            </a:lvl6pPr>
            <a:lvl7pPr indent="0" lvl="6" marL="0" marR="0" algn="r">
              <a:spcBef>
                <a:spcPts val="0"/>
              </a:spcBef>
              <a:buNone/>
              <a:defRPr b="0" i="0" sz="600" u="none" cap="none" strike="noStrike">
                <a:solidFill>
                  <a:srgbClr val="888888"/>
                </a:solidFill>
                <a:latin typeface="Calibri"/>
                <a:ea typeface="Calibri"/>
                <a:cs typeface="Calibri"/>
                <a:sym typeface="Calibri"/>
              </a:defRPr>
            </a:lvl7pPr>
            <a:lvl8pPr indent="0" lvl="7" marL="0" marR="0" algn="r">
              <a:spcBef>
                <a:spcPts val="0"/>
              </a:spcBef>
              <a:buNone/>
              <a:defRPr b="0" i="0" sz="600" u="none" cap="none" strike="noStrike">
                <a:solidFill>
                  <a:srgbClr val="888888"/>
                </a:solidFill>
                <a:latin typeface="Calibri"/>
                <a:ea typeface="Calibri"/>
                <a:cs typeface="Calibri"/>
                <a:sym typeface="Calibri"/>
              </a:defRPr>
            </a:lvl8pPr>
            <a:lvl9pPr indent="0" lvl="8" marL="0" marR="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4.jpg"/><Relationship Id="rId9" Type="http://schemas.openxmlformats.org/officeDocument/2006/relationships/image" Target="../media/image37.png"/><Relationship Id="rId5" Type="http://schemas.openxmlformats.org/officeDocument/2006/relationships/image" Target="../media/image27.jpg"/><Relationship Id="rId6" Type="http://schemas.openxmlformats.org/officeDocument/2006/relationships/image" Target="../media/image25.png"/><Relationship Id="rId7" Type="http://schemas.openxmlformats.org/officeDocument/2006/relationships/image" Target="../media/image15.png"/><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43.jpg"/><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20" Type="http://schemas.openxmlformats.org/officeDocument/2006/relationships/image" Target="../media/image68.png"/><Relationship Id="rId11" Type="http://schemas.openxmlformats.org/officeDocument/2006/relationships/image" Target="../media/image57.png"/><Relationship Id="rId22" Type="http://schemas.openxmlformats.org/officeDocument/2006/relationships/image" Target="../media/image79.png"/><Relationship Id="rId10" Type="http://schemas.openxmlformats.org/officeDocument/2006/relationships/image" Target="../media/image42.png"/><Relationship Id="rId21" Type="http://schemas.openxmlformats.org/officeDocument/2006/relationships/image" Target="../media/image71.png"/><Relationship Id="rId13" Type="http://schemas.openxmlformats.org/officeDocument/2006/relationships/image" Target="../media/image62.png"/><Relationship Id="rId24" Type="http://schemas.openxmlformats.org/officeDocument/2006/relationships/image" Target="../media/image78.png"/><Relationship Id="rId12" Type="http://schemas.openxmlformats.org/officeDocument/2006/relationships/image" Target="../media/image61.png"/><Relationship Id="rId23" Type="http://schemas.openxmlformats.org/officeDocument/2006/relationships/image" Target="../media/image77.png"/><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58.png"/><Relationship Id="rId15" Type="http://schemas.openxmlformats.org/officeDocument/2006/relationships/image" Target="../media/image76.png"/><Relationship Id="rId14" Type="http://schemas.openxmlformats.org/officeDocument/2006/relationships/image" Target="../media/image60.png"/><Relationship Id="rId17" Type="http://schemas.openxmlformats.org/officeDocument/2006/relationships/image" Target="../media/image72.png"/><Relationship Id="rId16" Type="http://schemas.openxmlformats.org/officeDocument/2006/relationships/image" Target="../media/image75.png"/><Relationship Id="rId5" Type="http://schemas.openxmlformats.org/officeDocument/2006/relationships/image" Target="../media/image54.png"/><Relationship Id="rId19" Type="http://schemas.openxmlformats.org/officeDocument/2006/relationships/image" Target="../media/image74.png"/><Relationship Id="rId6" Type="http://schemas.openxmlformats.org/officeDocument/2006/relationships/image" Target="../media/image55.png"/><Relationship Id="rId18" Type="http://schemas.openxmlformats.org/officeDocument/2006/relationships/image" Target="../media/image73.png"/><Relationship Id="rId7" Type="http://schemas.openxmlformats.org/officeDocument/2006/relationships/image" Target="../media/image69.png"/><Relationship Id="rId8"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ctrTitle"/>
          </p:nvPr>
        </p:nvSpPr>
        <p:spPr>
          <a:xfrm>
            <a:off x="2080200" y="1457249"/>
            <a:ext cx="4983600" cy="2229000"/>
          </a:xfrm>
          <a:prstGeom prst="rect">
            <a:avLst/>
          </a:prstGeom>
          <a:noFill/>
          <a:ln>
            <a:noFill/>
          </a:ln>
        </p:spPr>
        <p:txBody>
          <a:bodyPr anchorCtr="0" anchor="b" bIns="22850" lIns="45725" spcFirstLastPara="1" rIns="45725" wrap="square" tIns="22850">
            <a:normAutofit fontScale="90000"/>
          </a:bodyPr>
          <a:lstStyle/>
          <a:p>
            <a:pPr indent="0" lvl="0" marL="0" rtl="0" algn="ctr">
              <a:spcBef>
                <a:spcPts val="0"/>
              </a:spcBef>
              <a:spcAft>
                <a:spcPts val="0"/>
              </a:spcAft>
              <a:buClr>
                <a:schemeClr val="accent1"/>
              </a:buClr>
              <a:buSzPct val="100000"/>
              <a:buFont typeface="Calibri"/>
              <a:buNone/>
            </a:pPr>
            <a:r>
              <a:rPr lang="en"/>
              <a:t>Causal Inference for Right Heart Catheterization (RHC) using the SUPPORT Dataset </a:t>
            </a:r>
            <a:endParaRPr/>
          </a:p>
        </p:txBody>
      </p:sp>
      <p:sp>
        <p:nvSpPr>
          <p:cNvPr id="191" name="Google Shape;191;p34"/>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nvSpPr>
        <p:spPr>
          <a:xfrm>
            <a:off x="5749525" y="248625"/>
            <a:ext cx="3185700" cy="340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Calibri"/>
                <a:ea typeface="Calibri"/>
                <a:cs typeface="Calibri"/>
                <a:sym typeface="Calibri"/>
              </a:rPr>
              <a:t>Estimators</a:t>
            </a:r>
            <a:endParaRPr sz="2500">
              <a:solidFill>
                <a:schemeClr val="lt1"/>
              </a:solidFill>
              <a:latin typeface="Calibri"/>
              <a:ea typeface="Calibri"/>
              <a:cs typeface="Calibri"/>
              <a:sym typeface="Calibri"/>
            </a:endParaRPr>
          </a:p>
          <a:p>
            <a:pPr indent="0" lvl="0" marL="0" rtl="0" algn="l">
              <a:spcBef>
                <a:spcPts val="0"/>
              </a:spcBef>
              <a:spcAft>
                <a:spcPts val="0"/>
              </a:spcAft>
              <a:buNone/>
            </a:pPr>
            <a:r>
              <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lang="en" sz="2300">
                <a:solidFill>
                  <a:schemeClr val="lt1"/>
                </a:solidFill>
                <a:latin typeface="Calibri"/>
                <a:ea typeface="Calibri"/>
                <a:cs typeface="Calibri"/>
                <a:sym typeface="Calibri"/>
              </a:rPr>
              <a:t>Propensity Score Matching</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lang="en" sz="2300">
                <a:solidFill>
                  <a:schemeClr val="lt1"/>
                </a:solidFill>
                <a:latin typeface="Calibri"/>
                <a:ea typeface="Calibri"/>
                <a:cs typeface="Calibri"/>
                <a:sym typeface="Calibri"/>
              </a:rPr>
              <a:t>Doubly Robust Logistic Estimator</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b="1" lang="en" sz="2300">
                <a:solidFill>
                  <a:schemeClr val="lt1"/>
                </a:solidFill>
                <a:latin typeface="Calibri"/>
                <a:ea typeface="Calibri"/>
                <a:cs typeface="Calibri"/>
                <a:sym typeface="Calibri"/>
              </a:rPr>
              <a:t>Targeted Maximum Likelihood Estimation</a:t>
            </a:r>
            <a:endParaRPr b="1" sz="2300">
              <a:solidFill>
                <a:schemeClr val="lt1"/>
              </a:solidFill>
              <a:latin typeface="Calibri"/>
              <a:ea typeface="Calibri"/>
              <a:cs typeface="Calibri"/>
              <a:sym typeface="Calibri"/>
            </a:endParaRPr>
          </a:p>
        </p:txBody>
      </p:sp>
      <p:sp>
        <p:nvSpPr>
          <p:cNvPr id="269" name="Google Shape;269;p43"/>
          <p:cNvSpPr txBox="1"/>
          <p:nvPr/>
        </p:nvSpPr>
        <p:spPr>
          <a:xfrm>
            <a:off x="82975" y="2892900"/>
            <a:ext cx="5232000" cy="16392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200"/>
              </a:spcBef>
              <a:spcAft>
                <a:spcPts val="0"/>
              </a:spcAft>
              <a:buClr>
                <a:schemeClr val="dk1"/>
              </a:buClr>
              <a:buSzPts val="900"/>
              <a:buFont typeface="Calibri"/>
              <a:buChar char="●"/>
            </a:pPr>
            <a:r>
              <a:rPr lang="en">
                <a:solidFill>
                  <a:schemeClr val="dk1"/>
                </a:solidFill>
                <a:latin typeface="Calibri"/>
                <a:ea typeface="Calibri"/>
                <a:cs typeface="Calibri"/>
                <a:sym typeface="Calibri"/>
              </a:rPr>
              <a:t>Finds the </a:t>
            </a:r>
            <a:r>
              <a:rPr b="1" lang="en">
                <a:solidFill>
                  <a:schemeClr val="dk1"/>
                </a:solidFill>
                <a:latin typeface="Calibri"/>
                <a:ea typeface="Calibri"/>
                <a:cs typeface="Calibri"/>
                <a:sym typeface="Calibri"/>
              </a:rPr>
              <a:t>“optimal” algorithmic combination </a:t>
            </a:r>
            <a:r>
              <a:rPr lang="en">
                <a:solidFill>
                  <a:schemeClr val="dk1"/>
                </a:solidFill>
                <a:latin typeface="Calibri"/>
                <a:ea typeface="Calibri"/>
                <a:cs typeface="Calibri"/>
                <a:sym typeface="Calibri"/>
              </a:rPr>
              <a:t>to model both treatment propensity and </a:t>
            </a:r>
            <a:r>
              <a:rPr lang="en" u="sng">
                <a:solidFill>
                  <a:schemeClr val="dk1"/>
                </a:solidFill>
                <a:latin typeface="Calibri"/>
                <a:ea typeface="Calibri"/>
                <a:cs typeface="Calibri"/>
                <a:sym typeface="Calibri"/>
              </a:rPr>
              <a:t>predicted outcome under treatment and non-treatment using SuperLearner</a:t>
            </a:r>
            <a:r>
              <a:rPr baseline="30000" lang="en">
                <a:solidFill>
                  <a:schemeClr val="dk1"/>
                </a:solidFill>
                <a:latin typeface="Calibri"/>
                <a:ea typeface="Calibri"/>
                <a:cs typeface="Calibri"/>
                <a:sym typeface="Calibri"/>
              </a:rPr>
              <a:t>7</a:t>
            </a:r>
            <a:endParaRPr>
              <a:solidFill>
                <a:schemeClr val="dk1"/>
              </a:solidFill>
              <a:latin typeface="Calibri"/>
              <a:ea typeface="Calibri"/>
              <a:cs typeface="Calibri"/>
              <a:sym typeface="Calibri"/>
            </a:endParaRPr>
          </a:p>
          <a:p>
            <a:pPr indent="-285750" lvl="0" marL="457200" rtl="0" algn="l">
              <a:lnSpc>
                <a:spcPct val="115000"/>
              </a:lnSpc>
              <a:spcBef>
                <a:spcPts val="0"/>
              </a:spcBef>
              <a:spcAft>
                <a:spcPts val="0"/>
              </a:spcAft>
              <a:buClr>
                <a:schemeClr val="dk1"/>
              </a:buClr>
              <a:buSzPts val="900"/>
              <a:buFont typeface="Calibri"/>
              <a:buChar char="●"/>
            </a:pPr>
            <a:r>
              <a:rPr b="1" lang="en">
                <a:solidFill>
                  <a:schemeClr val="dk1"/>
                </a:solidFill>
                <a:latin typeface="Calibri"/>
                <a:ea typeface="Calibri"/>
                <a:cs typeface="Calibri"/>
                <a:sym typeface="Calibri"/>
              </a:rPr>
              <a:t>Doubly robust</a:t>
            </a:r>
            <a:endParaRPr b="1">
              <a:solidFill>
                <a:schemeClr val="dk1"/>
              </a:solidFill>
              <a:latin typeface="Calibri"/>
              <a:ea typeface="Calibri"/>
              <a:cs typeface="Calibri"/>
              <a:sym typeface="Calibri"/>
            </a:endParaRPr>
          </a:p>
          <a:p>
            <a:pPr indent="-285750" lvl="0" marL="457200" rtl="0" algn="l">
              <a:lnSpc>
                <a:spcPct val="115000"/>
              </a:lnSpc>
              <a:spcBef>
                <a:spcPts val="0"/>
              </a:spcBef>
              <a:spcAft>
                <a:spcPts val="0"/>
              </a:spcAft>
              <a:buClr>
                <a:schemeClr val="dk1"/>
              </a:buClr>
              <a:buSzPts val="900"/>
              <a:buFont typeface="Calibri"/>
              <a:buChar char="●"/>
            </a:pPr>
            <a:r>
              <a:rPr lang="en">
                <a:solidFill>
                  <a:schemeClr val="dk1"/>
                </a:solidFill>
                <a:latin typeface="Calibri"/>
                <a:ea typeface="Calibri"/>
                <a:cs typeface="Calibri"/>
                <a:sym typeface="Calibri"/>
              </a:rPr>
              <a:t>Averages the</a:t>
            </a:r>
            <a:r>
              <a:rPr lang="en" u="sng">
                <a:solidFill>
                  <a:schemeClr val="dk1"/>
                </a:solidFill>
                <a:latin typeface="Calibri"/>
                <a:ea typeface="Calibri"/>
                <a:cs typeface="Calibri"/>
                <a:sym typeface="Calibri"/>
              </a:rPr>
              <a:t> difference in patients’ predicted outcomes if treated </a:t>
            </a:r>
            <a:r>
              <a:rPr i="1" lang="en" u="sng">
                <a:solidFill>
                  <a:schemeClr val="dk1"/>
                </a:solidFill>
                <a:latin typeface="Calibri"/>
                <a:ea typeface="Calibri"/>
                <a:cs typeface="Calibri"/>
                <a:sym typeface="Calibri"/>
              </a:rPr>
              <a:t>and</a:t>
            </a:r>
            <a:r>
              <a:rPr lang="en" u="sng">
                <a:solidFill>
                  <a:schemeClr val="dk1"/>
                </a:solidFill>
                <a:latin typeface="Calibri"/>
                <a:ea typeface="Calibri"/>
                <a:cs typeface="Calibri"/>
                <a:sym typeface="Calibri"/>
              </a:rPr>
              <a:t> untreated</a:t>
            </a:r>
            <a:endParaRPr>
              <a:solidFill>
                <a:schemeClr val="dk1"/>
              </a:solidFill>
              <a:latin typeface="Calibri"/>
              <a:ea typeface="Calibri"/>
              <a:cs typeface="Calibri"/>
              <a:sym typeface="Calibri"/>
            </a:endParaRPr>
          </a:p>
        </p:txBody>
      </p:sp>
      <p:pic>
        <p:nvPicPr>
          <p:cNvPr id="270" name="Google Shape;270;p43" title="Screenshot 2025-07-17 at 10.14.52 AM.png"/>
          <p:cNvPicPr preferRelativeResize="0"/>
          <p:nvPr/>
        </p:nvPicPr>
        <p:blipFill>
          <a:blip r:embed="rId3">
            <a:alphaModFix/>
          </a:blip>
          <a:stretch>
            <a:fillRect/>
          </a:stretch>
        </p:blipFill>
        <p:spPr>
          <a:xfrm>
            <a:off x="392050" y="123475"/>
            <a:ext cx="4425726" cy="2766975"/>
          </a:xfrm>
          <a:prstGeom prst="rect">
            <a:avLst/>
          </a:prstGeom>
          <a:noFill/>
          <a:ln>
            <a:noFill/>
          </a:ln>
        </p:spPr>
      </p:pic>
      <p:sp>
        <p:nvSpPr>
          <p:cNvPr id="271" name="Google Shape;271;p43"/>
          <p:cNvSpPr txBox="1"/>
          <p:nvPr/>
        </p:nvSpPr>
        <p:spPr>
          <a:xfrm>
            <a:off x="5464425" y="4649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200">
                <a:solidFill>
                  <a:schemeClr val="lt1"/>
                </a:solidFill>
                <a:latin typeface="Calibri"/>
                <a:ea typeface="Calibri"/>
                <a:cs typeface="Calibri"/>
                <a:sym typeface="Calibri"/>
              </a:rPr>
              <a:t>7</a:t>
            </a:r>
            <a:r>
              <a:rPr lang="en" sz="1200">
                <a:solidFill>
                  <a:schemeClr val="lt1"/>
                </a:solidFill>
                <a:latin typeface="Calibri"/>
                <a:ea typeface="Calibri"/>
                <a:cs typeface="Calibri"/>
                <a:sym typeface="Calibri"/>
              </a:rPr>
              <a:t>Luque-Fernandez et al.</a:t>
            </a:r>
            <a:r>
              <a:rPr lang="en" sz="1200">
                <a:solidFill>
                  <a:schemeClr val="lt1"/>
                </a:solidFill>
                <a:latin typeface="Calibri"/>
                <a:ea typeface="Calibri"/>
                <a:cs typeface="Calibri"/>
                <a:sym typeface="Calibri"/>
              </a:rPr>
              <a:t>., 2011</a:t>
            </a:r>
            <a:endParaRPr/>
          </a:p>
        </p:txBody>
      </p:sp>
      <p:sp>
        <p:nvSpPr>
          <p:cNvPr id="272" name="Google Shape;272;p43"/>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nvSpPr>
        <p:spPr>
          <a:xfrm>
            <a:off x="5749525" y="248625"/>
            <a:ext cx="3185700" cy="375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Calibri"/>
                <a:ea typeface="Calibri"/>
                <a:cs typeface="Calibri"/>
                <a:sym typeface="Calibri"/>
              </a:rPr>
              <a:t>Estimators</a:t>
            </a:r>
            <a:endParaRPr sz="2500">
              <a:solidFill>
                <a:schemeClr val="lt1"/>
              </a:solidFill>
              <a:latin typeface="Calibri"/>
              <a:ea typeface="Calibri"/>
              <a:cs typeface="Calibri"/>
              <a:sym typeface="Calibri"/>
            </a:endParaRPr>
          </a:p>
          <a:p>
            <a:pPr indent="0" lvl="0" marL="0" rtl="0" algn="l">
              <a:spcBef>
                <a:spcPts val="0"/>
              </a:spcBef>
              <a:spcAft>
                <a:spcPts val="0"/>
              </a:spcAft>
              <a:buNone/>
            </a:pPr>
            <a:r>
              <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lang="en" sz="2300">
                <a:solidFill>
                  <a:schemeClr val="lt1"/>
                </a:solidFill>
                <a:latin typeface="Calibri"/>
                <a:ea typeface="Calibri"/>
                <a:cs typeface="Calibri"/>
                <a:sym typeface="Calibri"/>
              </a:rPr>
              <a:t>Propensity Score Matching </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lang="en" sz="2300">
                <a:solidFill>
                  <a:schemeClr val="lt1"/>
                </a:solidFill>
                <a:latin typeface="Calibri"/>
                <a:ea typeface="Calibri"/>
                <a:cs typeface="Calibri"/>
                <a:sym typeface="Calibri"/>
              </a:rPr>
              <a:t>Doubly Robust Logistic Estimator</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lang="en" sz="2300">
                <a:solidFill>
                  <a:schemeClr val="lt1"/>
                </a:solidFill>
                <a:latin typeface="Calibri"/>
                <a:ea typeface="Calibri"/>
                <a:cs typeface="Calibri"/>
                <a:sym typeface="Calibri"/>
              </a:rPr>
              <a:t>Targeted Maximum Likelihood Estimation </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b="1" lang="en" sz="2300">
                <a:solidFill>
                  <a:schemeClr val="lt1"/>
                </a:solidFill>
                <a:latin typeface="Calibri"/>
                <a:ea typeface="Calibri"/>
                <a:cs typeface="Calibri"/>
                <a:sym typeface="Calibri"/>
              </a:rPr>
              <a:t>Bayesian Additive Regression Trees</a:t>
            </a:r>
            <a:endParaRPr b="1" sz="2300">
              <a:solidFill>
                <a:schemeClr val="lt1"/>
              </a:solidFill>
              <a:latin typeface="Calibri"/>
              <a:ea typeface="Calibri"/>
              <a:cs typeface="Calibri"/>
              <a:sym typeface="Calibri"/>
            </a:endParaRPr>
          </a:p>
        </p:txBody>
      </p:sp>
      <p:sp>
        <p:nvSpPr>
          <p:cNvPr id="278" name="Google Shape;278;p44"/>
          <p:cNvSpPr txBox="1"/>
          <p:nvPr/>
        </p:nvSpPr>
        <p:spPr>
          <a:xfrm>
            <a:off x="0" y="3033825"/>
            <a:ext cx="5118600" cy="13914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200"/>
              </a:spcBef>
              <a:spcAft>
                <a:spcPts val="0"/>
              </a:spcAft>
              <a:buClr>
                <a:schemeClr val="dk1"/>
              </a:buClr>
              <a:buSzPts val="900"/>
              <a:buFont typeface="Calibri"/>
              <a:buChar char="●"/>
            </a:pPr>
            <a:r>
              <a:rPr lang="en">
                <a:solidFill>
                  <a:schemeClr val="dk1"/>
                </a:solidFill>
                <a:latin typeface="Calibri"/>
                <a:ea typeface="Calibri"/>
                <a:cs typeface="Calibri"/>
                <a:sym typeface="Calibri"/>
              </a:rPr>
              <a:t>Builds decision trees to identify </a:t>
            </a:r>
            <a:r>
              <a:rPr b="1" lang="en">
                <a:solidFill>
                  <a:schemeClr val="dk1"/>
                </a:solidFill>
                <a:latin typeface="Calibri"/>
                <a:ea typeface="Calibri"/>
                <a:cs typeface="Calibri"/>
                <a:sym typeface="Calibri"/>
              </a:rPr>
              <a:t>treatment effects within subgroups</a:t>
            </a:r>
            <a:r>
              <a:rPr lang="en">
                <a:solidFill>
                  <a:schemeClr val="dk1"/>
                </a:solidFill>
                <a:latin typeface="Calibri"/>
                <a:ea typeface="Calibri"/>
                <a:cs typeface="Calibri"/>
                <a:sym typeface="Calibri"/>
              </a:rPr>
              <a:t> (e.g. adults over 50 with heart failure)</a:t>
            </a:r>
            <a:r>
              <a:rPr baseline="30000" lang="en">
                <a:solidFill>
                  <a:schemeClr val="dk1"/>
                </a:solidFill>
                <a:latin typeface="Calibri"/>
                <a:ea typeface="Calibri"/>
                <a:cs typeface="Calibri"/>
                <a:sym typeface="Calibri"/>
              </a:rPr>
              <a:t>8</a:t>
            </a:r>
            <a:endParaRPr baseline="-25000">
              <a:solidFill>
                <a:schemeClr val="dk1"/>
              </a:solidFill>
              <a:latin typeface="Calibri"/>
              <a:ea typeface="Calibri"/>
              <a:cs typeface="Calibri"/>
              <a:sym typeface="Calibri"/>
            </a:endParaRPr>
          </a:p>
          <a:p>
            <a:pPr indent="-285750" lvl="0" marL="457200" rtl="0" algn="l">
              <a:lnSpc>
                <a:spcPct val="115000"/>
              </a:lnSpc>
              <a:spcBef>
                <a:spcPts val="0"/>
              </a:spcBef>
              <a:spcAft>
                <a:spcPts val="0"/>
              </a:spcAft>
              <a:buClr>
                <a:schemeClr val="dk1"/>
              </a:buClr>
              <a:buSzPts val="900"/>
              <a:buFont typeface="Calibri"/>
              <a:buChar char="●"/>
            </a:pPr>
            <a:r>
              <a:rPr lang="en">
                <a:solidFill>
                  <a:schemeClr val="dk1"/>
                </a:solidFill>
                <a:latin typeface="Calibri"/>
                <a:ea typeface="Calibri"/>
                <a:cs typeface="Calibri"/>
                <a:sym typeface="Calibri"/>
              </a:rPr>
              <a:t>Predicts treatment and non-treatment mortality for each patient</a:t>
            </a:r>
            <a:endParaRPr>
              <a:solidFill>
                <a:schemeClr val="dk1"/>
              </a:solidFill>
              <a:latin typeface="Calibri"/>
              <a:ea typeface="Calibri"/>
              <a:cs typeface="Calibri"/>
              <a:sym typeface="Calibri"/>
            </a:endParaRPr>
          </a:p>
          <a:p>
            <a:pPr indent="-285750" lvl="0" marL="457200" rtl="0" algn="l">
              <a:lnSpc>
                <a:spcPct val="115000"/>
              </a:lnSpc>
              <a:spcBef>
                <a:spcPts val="0"/>
              </a:spcBef>
              <a:spcAft>
                <a:spcPts val="0"/>
              </a:spcAft>
              <a:buClr>
                <a:schemeClr val="dk1"/>
              </a:buClr>
              <a:buSzPts val="900"/>
              <a:buFont typeface="Calibri"/>
              <a:buChar char="●"/>
            </a:pPr>
            <a:r>
              <a:rPr lang="en">
                <a:solidFill>
                  <a:schemeClr val="dk1"/>
                </a:solidFill>
                <a:latin typeface="Calibri"/>
                <a:ea typeface="Calibri"/>
                <a:cs typeface="Calibri"/>
                <a:sym typeface="Calibri"/>
              </a:rPr>
              <a:t>Averages the difference in treatment effects </a:t>
            </a:r>
            <a:r>
              <a:rPr b="1" lang="en">
                <a:solidFill>
                  <a:schemeClr val="dk1"/>
                </a:solidFill>
                <a:latin typeface="Calibri"/>
                <a:ea typeface="Calibri"/>
                <a:cs typeface="Calibri"/>
                <a:sym typeface="Calibri"/>
              </a:rPr>
              <a:t>across all trees</a:t>
            </a:r>
            <a:endParaRPr>
              <a:latin typeface="Calibri"/>
              <a:ea typeface="Calibri"/>
              <a:cs typeface="Calibri"/>
              <a:sym typeface="Calibri"/>
            </a:endParaRPr>
          </a:p>
        </p:txBody>
      </p:sp>
      <p:sp>
        <p:nvSpPr>
          <p:cNvPr id="279" name="Google Shape;279;p44"/>
          <p:cNvSpPr txBox="1"/>
          <p:nvPr/>
        </p:nvSpPr>
        <p:spPr>
          <a:xfrm>
            <a:off x="5464425" y="4649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200">
                <a:solidFill>
                  <a:schemeClr val="lt1"/>
                </a:solidFill>
                <a:latin typeface="Calibri"/>
                <a:ea typeface="Calibri"/>
                <a:cs typeface="Calibri"/>
                <a:sym typeface="Calibri"/>
              </a:rPr>
              <a:t>8</a:t>
            </a:r>
            <a:r>
              <a:rPr lang="en" sz="1200">
                <a:solidFill>
                  <a:schemeClr val="lt1"/>
                </a:solidFill>
                <a:latin typeface="Calibri"/>
                <a:ea typeface="Calibri"/>
                <a:cs typeface="Calibri"/>
                <a:sym typeface="Calibri"/>
              </a:rPr>
              <a:t>Tan &amp; Roy</a:t>
            </a:r>
            <a:r>
              <a:rPr lang="en" sz="1200">
                <a:solidFill>
                  <a:schemeClr val="lt1"/>
                </a:solidFill>
                <a:latin typeface="Calibri"/>
                <a:ea typeface="Calibri"/>
                <a:cs typeface="Calibri"/>
                <a:sym typeface="Calibri"/>
              </a:rPr>
              <a:t>, 2020</a:t>
            </a:r>
            <a:endParaRPr/>
          </a:p>
        </p:txBody>
      </p:sp>
      <p:sp>
        <p:nvSpPr>
          <p:cNvPr id="280" name="Google Shape;280;p44"/>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grpSp>
        <p:nvGrpSpPr>
          <p:cNvPr id="281" name="Google Shape;281;p44"/>
          <p:cNvGrpSpPr/>
          <p:nvPr/>
        </p:nvGrpSpPr>
        <p:grpSpPr>
          <a:xfrm>
            <a:off x="152400" y="96225"/>
            <a:ext cx="4966200" cy="2918876"/>
            <a:chOff x="76200" y="248625"/>
            <a:chExt cx="4966200" cy="2918876"/>
          </a:xfrm>
        </p:grpSpPr>
        <p:pic>
          <p:nvPicPr>
            <p:cNvPr id="282" name="Google Shape;282;p44" title="Screenshot 2025-07-18 at 9.46.09 AM.png"/>
            <p:cNvPicPr preferRelativeResize="0"/>
            <p:nvPr/>
          </p:nvPicPr>
          <p:blipFill rotWithShape="1">
            <a:blip r:embed="rId3">
              <a:alphaModFix/>
            </a:blip>
            <a:srcRect b="0" l="0" r="0" t="9115"/>
            <a:stretch/>
          </p:blipFill>
          <p:spPr>
            <a:xfrm>
              <a:off x="76200" y="790925"/>
              <a:ext cx="4966199" cy="2376576"/>
            </a:xfrm>
            <a:prstGeom prst="rect">
              <a:avLst/>
            </a:prstGeom>
            <a:noFill/>
            <a:ln>
              <a:noFill/>
            </a:ln>
          </p:spPr>
        </p:pic>
        <p:sp>
          <p:nvSpPr>
            <p:cNvPr id="283" name="Google Shape;283;p44"/>
            <p:cNvSpPr txBox="1"/>
            <p:nvPr/>
          </p:nvSpPr>
          <p:spPr>
            <a:xfrm>
              <a:off x="76200" y="248625"/>
              <a:ext cx="4966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highlight>
                    <a:schemeClr val="lt1"/>
                  </a:highlight>
                  <a:latin typeface="Calibri"/>
                  <a:ea typeface="Calibri"/>
                  <a:cs typeface="Calibri"/>
                  <a:sym typeface="Calibri"/>
                </a:rPr>
                <a:t>Sample Regression Tree: RHC Mortality by Age Group</a:t>
              </a:r>
              <a:endParaRPr sz="1600">
                <a:solidFill>
                  <a:schemeClr val="dk1"/>
                </a:solidFill>
                <a:highlight>
                  <a:schemeClr val="lt1"/>
                </a:highlight>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idx="4294967295" type="title"/>
          </p:nvPr>
        </p:nvSpPr>
        <p:spPr>
          <a:xfrm>
            <a:off x="664340" y="275191"/>
            <a:ext cx="41148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a:t>Findings</a:t>
            </a:r>
            <a:endParaRPr/>
          </a:p>
        </p:txBody>
      </p:sp>
      <p:sp>
        <p:nvSpPr>
          <p:cNvPr id="289" name="Google Shape;289;p45"/>
          <p:cNvSpPr txBox="1"/>
          <p:nvPr/>
        </p:nvSpPr>
        <p:spPr>
          <a:xfrm>
            <a:off x="5843000" y="1376850"/>
            <a:ext cx="2775600" cy="23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lt1"/>
                </a:solidFill>
                <a:latin typeface="Calibri"/>
                <a:ea typeface="Calibri"/>
                <a:cs typeface="Calibri"/>
                <a:sym typeface="Calibri"/>
              </a:rPr>
              <a:t>Key Takeaway:</a:t>
            </a:r>
            <a:endParaRPr b="1" sz="1600">
              <a:solidFill>
                <a:schemeClr val="lt1"/>
              </a:solidFill>
              <a:latin typeface="Calibri"/>
              <a:ea typeface="Calibri"/>
              <a:cs typeface="Calibri"/>
              <a:sym typeface="Calibri"/>
            </a:endParaRPr>
          </a:p>
          <a:p>
            <a:pPr indent="0" lvl="0" marL="0" rtl="0" algn="l">
              <a:lnSpc>
                <a:spcPct val="115000"/>
              </a:lnSpc>
              <a:spcBef>
                <a:spcPts val="0"/>
              </a:spcBef>
              <a:spcAft>
                <a:spcPts val="0"/>
              </a:spcAft>
              <a:buNone/>
            </a:pPr>
            <a:r>
              <a:rPr lang="en" sz="1600">
                <a:solidFill>
                  <a:schemeClr val="lt1"/>
                </a:solidFill>
                <a:latin typeface="Calibri"/>
                <a:ea typeface="Calibri"/>
                <a:cs typeface="Calibri"/>
                <a:sym typeface="Calibri"/>
              </a:rPr>
              <a:t>Estimates for ATE for all the models are similar; logistic models estimate higher mortality risk compared to flexible models like TMLE and BART.</a:t>
            </a:r>
            <a:endParaRPr sz="1600">
              <a:solidFill>
                <a:schemeClr val="lt1"/>
              </a:solidFill>
              <a:latin typeface="Calibri"/>
              <a:ea typeface="Calibri"/>
              <a:cs typeface="Calibri"/>
              <a:sym typeface="Calibri"/>
            </a:endParaRPr>
          </a:p>
        </p:txBody>
      </p:sp>
      <p:graphicFrame>
        <p:nvGraphicFramePr>
          <p:cNvPr id="290" name="Google Shape;290;p45"/>
          <p:cNvGraphicFramePr/>
          <p:nvPr/>
        </p:nvGraphicFramePr>
        <p:xfrm>
          <a:off x="101050" y="3645738"/>
          <a:ext cx="3000000" cy="3000000"/>
        </p:xfrm>
        <a:graphic>
          <a:graphicData uri="http://schemas.openxmlformats.org/drawingml/2006/table">
            <a:tbl>
              <a:tblPr>
                <a:noFill/>
                <a:tableStyleId>{044558A5-D3AE-45F1-9547-BC743348589A}</a:tableStyleId>
              </a:tblPr>
              <a:tblGrid>
                <a:gridCol w="612450"/>
                <a:gridCol w="1144650"/>
                <a:gridCol w="1002175"/>
                <a:gridCol w="964450"/>
                <a:gridCol w="1164825"/>
              </a:tblGrid>
              <a:tr h="12700">
                <a:tc>
                  <a:txBody>
                    <a:bodyPr/>
                    <a:lstStyle/>
                    <a:p>
                      <a:pPr indent="0" lvl="0" marL="0" rtl="0" algn="ctr">
                        <a:spcBef>
                          <a:spcPts val="0"/>
                        </a:spcBef>
                        <a:spcAft>
                          <a:spcPts val="0"/>
                        </a:spcAft>
                        <a:buNone/>
                      </a:pPr>
                      <a:r>
                        <a:rPr lang="en" sz="1100">
                          <a:latin typeface="Calibri"/>
                          <a:ea typeface="Calibri"/>
                          <a:cs typeface="Calibri"/>
                          <a:sym typeface="Calibri"/>
                        </a:rPr>
                        <a:t>ATE </a:t>
                      </a:r>
                      <a:endParaRPr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[95% CI]</a:t>
                      </a:r>
                      <a:endParaRPr sz="1100">
                        <a:latin typeface="Calibri"/>
                        <a:ea typeface="Calibri"/>
                        <a:cs typeface="Calibri"/>
                        <a:sym typeface="Calibri"/>
                      </a:endParaRPr>
                    </a:p>
                  </a:txBody>
                  <a:tcPr marT="63500" marB="63500" marR="63500" marL="63500"/>
                </a:tc>
                <a:tc>
                  <a:txBody>
                    <a:bodyPr/>
                    <a:lstStyle/>
                    <a:p>
                      <a:pPr indent="0" lvl="0" marL="0" rtl="0" algn="ctr">
                        <a:spcBef>
                          <a:spcPts val="0"/>
                        </a:spcBef>
                        <a:spcAft>
                          <a:spcPts val="0"/>
                        </a:spcAft>
                        <a:buNone/>
                      </a:pPr>
                      <a:r>
                        <a:rPr b="1" lang="en" sz="1100">
                          <a:latin typeface="Calibri"/>
                          <a:ea typeface="Calibri"/>
                          <a:cs typeface="Calibri"/>
                          <a:sym typeface="Calibri"/>
                        </a:rPr>
                        <a:t>0.046 </a:t>
                      </a:r>
                      <a:endParaRPr b="1"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[0.008, 0.086]</a:t>
                      </a:r>
                      <a:endParaRPr sz="1100">
                        <a:latin typeface="Calibri"/>
                        <a:ea typeface="Calibri"/>
                        <a:cs typeface="Calibri"/>
                        <a:sym typeface="Calibri"/>
                      </a:endParaRPr>
                    </a:p>
                  </a:txBody>
                  <a:tcPr marT="63500" marB="63500" marR="63500" marL="63500"/>
                </a:tc>
                <a:tc>
                  <a:txBody>
                    <a:bodyPr/>
                    <a:lstStyle/>
                    <a:p>
                      <a:pPr indent="0" lvl="0" marL="0" rtl="0" algn="ctr">
                        <a:spcBef>
                          <a:spcPts val="0"/>
                        </a:spcBef>
                        <a:spcAft>
                          <a:spcPts val="0"/>
                        </a:spcAft>
                        <a:buNone/>
                      </a:pPr>
                      <a:r>
                        <a:rPr b="1" lang="en" sz="1100">
                          <a:latin typeface="Calibri"/>
                          <a:ea typeface="Calibri"/>
                          <a:cs typeface="Calibri"/>
                          <a:sym typeface="Calibri"/>
                        </a:rPr>
                        <a:t>0.041</a:t>
                      </a:r>
                      <a:endParaRPr b="1"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[0.006, 0.075]</a:t>
                      </a:r>
                      <a:endParaRPr sz="1100">
                        <a:latin typeface="Calibri"/>
                        <a:ea typeface="Calibri"/>
                        <a:cs typeface="Calibri"/>
                        <a:sym typeface="Calibri"/>
                      </a:endParaRPr>
                    </a:p>
                  </a:txBody>
                  <a:tcPr marT="63500" marB="63500" marR="63500" marL="63500"/>
                </a:tc>
                <a:tc>
                  <a:txBody>
                    <a:bodyPr/>
                    <a:lstStyle/>
                    <a:p>
                      <a:pPr indent="0" lvl="0" marL="0" rtl="0" algn="ctr">
                        <a:spcBef>
                          <a:spcPts val="0"/>
                        </a:spcBef>
                        <a:spcAft>
                          <a:spcPts val="0"/>
                        </a:spcAft>
                        <a:buNone/>
                      </a:pPr>
                      <a:r>
                        <a:rPr b="1" lang="en" sz="1100">
                          <a:latin typeface="Calibri"/>
                          <a:ea typeface="Calibri"/>
                          <a:cs typeface="Calibri"/>
                          <a:sym typeface="Calibri"/>
                        </a:rPr>
                        <a:t>0.038 </a:t>
                      </a:r>
                      <a:endParaRPr b="1"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[0.008, 0.067]</a:t>
                      </a:r>
                      <a:endParaRPr sz="1100">
                        <a:latin typeface="Calibri"/>
                        <a:ea typeface="Calibri"/>
                        <a:cs typeface="Calibri"/>
                        <a:sym typeface="Calibri"/>
                      </a:endParaRPr>
                    </a:p>
                  </a:txBody>
                  <a:tcPr marT="63500" marB="63500" marR="63500" marL="63500"/>
                </a:tc>
                <a:tc>
                  <a:txBody>
                    <a:bodyPr/>
                    <a:lstStyle/>
                    <a:p>
                      <a:pPr indent="0" lvl="0" marL="0" rtl="0" algn="ctr">
                        <a:spcBef>
                          <a:spcPts val="0"/>
                        </a:spcBef>
                        <a:spcAft>
                          <a:spcPts val="0"/>
                        </a:spcAft>
                        <a:buNone/>
                      </a:pPr>
                      <a:r>
                        <a:rPr b="1" lang="en" sz="1100">
                          <a:latin typeface="Calibri"/>
                          <a:ea typeface="Calibri"/>
                          <a:cs typeface="Calibri"/>
                          <a:sym typeface="Calibri"/>
                        </a:rPr>
                        <a:t>0.036 </a:t>
                      </a:r>
                      <a:endParaRPr b="1" sz="1100">
                        <a:latin typeface="Calibri"/>
                        <a:ea typeface="Calibri"/>
                        <a:cs typeface="Calibri"/>
                        <a:sym typeface="Calibri"/>
                      </a:endParaRPr>
                    </a:p>
                    <a:p>
                      <a:pPr indent="0" lvl="0" marL="0" rtl="0" algn="ctr">
                        <a:spcBef>
                          <a:spcPts val="0"/>
                        </a:spcBef>
                        <a:spcAft>
                          <a:spcPts val="0"/>
                        </a:spcAft>
                        <a:buNone/>
                      </a:pPr>
                      <a:r>
                        <a:rPr lang="en" sz="1100">
                          <a:latin typeface="Calibri"/>
                          <a:ea typeface="Calibri"/>
                          <a:cs typeface="Calibri"/>
                          <a:sym typeface="Calibri"/>
                        </a:rPr>
                        <a:t>[0.002, 0.070]*</a:t>
                      </a:r>
                      <a:endParaRPr sz="1100">
                        <a:latin typeface="Calibri"/>
                        <a:ea typeface="Calibri"/>
                        <a:cs typeface="Calibri"/>
                        <a:sym typeface="Calibri"/>
                      </a:endParaRPr>
                    </a:p>
                  </a:txBody>
                  <a:tcPr marT="63500" marB="63500" marR="63500" marL="63500"/>
                </a:tc>
              </a:tr>
            </a:tbl>
          </a:graphicData>
        </a:graphic>
      </p:graphicFrame>
      <p:pic>
        <p:nvPicPr>
          <p:cNvPr descr="A graph with lines and dots&#10;&#10;AI-generated content may be incorrect." id="291" name="Google Shape;291;p45"/>
          <p:cNvPicPr preferRelativeResize="0"/>
          <p:nvPr/>
        </p:nvPicPr>
        <p:blipFill>
          <a:blip r:embed="rId3">
            <a:alphaModFix/>
          </a:blip>
          <a:stretch>
            <a:fillRect/>
          </a:stretch>
        </p:blipFill>
        <p:spPr>
          <a:xfrm>
            <a:off x="254488" y="735750"/>
            <a:ext cx="4934524" cy="2833801"/>
          </a:xfrm>
          <a:prstGeom prst="rect">
            <a:avLst/>
          </a:prstGeom>
          <a:noFill/>
          <a:ln>
            <a:noFill/>
          </a:ln>
        </p:spPr>
      </p:pic>
      <p:sp>
        <p:nvSpPr>
          <p:cNvPr id="292" name="Google Shape;292;p45"/>
          <p:cNvSpPr txBox="1"/>
          <p:nvPr/>
        </p:nvSpPr>
        <p:spPr>
          <a:xfrm>
            <a:off x="3236300" y="4095725"/>
            <a:ext cx="20274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Calibri"/>
                <a:ea typeface="Calibri"/>
                <a:cs typeface="Calibri"/>
                <a:sym typeface="Calibri"/>
              </a:rPr>
              <a:t>* Represents 95% Credible Interval</a:t>
            </a:r>
            <a:endParaRPr sz="1000">
              <a:solidFill>
                <a:schemeClr val="dk1"/>
              </a:solidFill>
              <a:latin typeface="Calibri"/>
              <a:ea typeface="Calibri"/>
              <a:cs typeface="Calibri"/>
              <a:sym typeface="Calibri"/>
            </a:endParaRPr>
          </a:p>
        </p:txBody>
      </p:sp>
      <p:sp>
        <p:nvSpPr>
          <p:cNvPr id="293" name="Google Shape;293;p45"/>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664357" y="134900"/>
            <a:ext cx="70866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sz="2600"/>
              <a:t>Key </a:t>
            </a:r>
            <a:r>
              <a:rPr lang="en" sz="2600"/>
              <a:t>Takeaways</a:t>
            </a:r>
            <a:endParaRPr sz="2600"/>
          </a:p>
        </p:txBody>
      </p:sp>
      <p:sp>
        <p:nvSpPr>
          <p:cNvPr id="299" name="Google Shape;299;p46"/>
          <p:cNvSpPr txBox="1"/>
          <p:nvPr>
            <p:ph idx="1" type="body"/>
          </p:nvPr>
        </p:nvSpPr>
        <p:spPr>
          <a:xfrm>
            <a:off x="664350" y="1003208"/>
            <a:ext cx="7086600" cy="3363000"/>
          </a:xfrm>
          <a:prstGeom prst="rect">
            <a:avLst/>
          </a:prstGeom>
        </p:spPr>
        <p:txBody>
          <a:bodyPr anchorCtr="0" anchor="t" bIns="22850" lIns="45725" spcFirstLastPara="1" rIns="45725" wrap="square" tIns="22850">
            <a:normAutofit/>
          </a:bodyPr>
          <a:lstStyle/>
          <a:p>
            <a:pPr indent="0" lvl="0" marL="0" rtl="0" algn="l">
              <a:lnSpc>
                <a:spcPct val="115000"/>
              </a:lnSpc>
              <a:spcBef>
                <a:spcPts val="200"/>
              </a:spcBef>
              <a:spcAft>
                <a:spcPts val="0"/>
              </a:spcAft>
              <a:buNone/>
            </a:pPr>
            <a:r>
              <a:rPr lang="en" sz="1800"/>
              <a:t>RHC may be </a:t>
            </a:r>
            <a:r>
              <a:rPr b="1" lang="en" sz="1800"/>
              <a:t>harmful</a:t>
            </a:r>
            <a:r>
              <a:rPr lang="en" sz="1800"/>
              <a:t> procedure that increases </a:t>
            </a:r>
            <a:r>
              <a:rPr b="1" lang="en" sz="1800"/>
              <a:t>mortality risk</a:t>
            </a:r>
            <a:r>
              <a:rPr lang="en" sz="1800"/>
              <a:t> </a:t>
            </a:r>
            <a:r>
              <a:rPr b="1" lang="en" sz="1800"/>
              <a:t>for ICU patients with 9 prespecified disease categories in American teaching hospitals from 1989-1994</a:t>
            </a:r>
            <a:endParaRPr b="1" sz="1800"/>
          </a:p>
          <a:p>
            <a:pPr indent="-285750" lvl="0" marL="457200" rtl="0" algn="l">
              <a:lnSpc>
                <a:spcPct val="115000"/>
              </a:lnSpc>
              <a:spcBef>
                <a:spcPts val="200"/>
              </a:spcBef>
              <a:spcAft>
                <a:spcPts val="0"/>
              </a:spcAft>
              <a:buSzPts val="900"/>
              <a:buChar char="•"/>
            </a:pPr>
            <a:r>
              <a:rPr lang="en" sz="1800"/>
              <a:t>All models demonstrate a </a:t>
            </a:r>
            <a:r>
              <a:rPr b="1" lang="en" sz="1800" u="sng"/>
              <a:t>3.6-4.6%</a:t>
            </a:r>
            <a:r>
              <a:rPr b="1" lang="en" sz="1800"/>
              <a:t> increased risk for mortality associated with RHC</a:t>
            </a:r>
            <a:endParaRPr sz="1800"/>
          </a:p>
          <a:p>
            <a:pPr indent="-285750" lvl="0" marL="457200" rtl="0" algn="l">
              <a:lnSpc>
                <a:spcPct val="115000"/>
              </a:lnSpc>
              <a:spcBef>
                <a:spcPts val="0"/>
              </a:spcBef>
              <a:spcAft>
                <a:spcPts val="0"/>
              </a:spcAft>
              <a:buSzPts val="900"/>
              <a:buChar char="•"/>
            </a:pPr>
            <a:r>
              <a:rPr b="1" lang="en" sz="1800"/>
              <a:t>Flexible models like TMLE and BART</a:t>
            </a:r>
            <a:r>
              <a:rPr lang="en" sz="1800"/>
              <a:t> had </a:t>
            </a:r>
            <a:r>
              <a:rPr b="1" lang="en" sz="1800"/>
              <a:t>marginally lower</a:t>
            </a:r>
            <a:r>
              <a:rPr lang="en" sz="1800"/>
              <a:t> point estimates for ATE compared to logistic models like PSM and DRLE</a:t>
            </a:r>
            <a:endParaRPr sz="1800"/>
          </a:p>
          <a:p>
            <a:pPr indent="-285750" lvl="0" marL="457200" rtl="0" algn="l">
              <a:lnSpc>
                <a:spcPct val="115000"/>
              </a:lnSpc>
              <a:spcBef>
                <a:spcPts val="0"/>
              </a:spcBef>
              <a:spcAft>
                <a:spcPts val="0"/>
              </a:spcAft>
              <a:buSzPts val="900"/>
              <a:buChar char="•"/>
            </a:pPr>
            <a:r>
              <a:rPr lang="en" sz="1800"/>
              <a:t>Careful, contextual selection of models is important for estimating treatment effects</a:t>
            </a:r>
            <a:endParaRPr sz="1800"/>
          </a:p>
        </p:txBody>
      </p:sp>
      <p:sp>
        <p:nvSpPr>
          <p:cNvPr id="300" name="Google Shape;300;p46"/>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2080193" y="1631172"/>
            <a:ext cx="4983600" cy="1241400"/>
          </a:xfrm>
          <a:prstGeom prst="rect">
            <a:avLst/>
          </a:prstGeom>
        </p:spPr>
        <p:txBody>
          <a:bodyPr anchorCtr="0" anchor="b" bIns="22850" lIns="45725" spcFirstLastPara="1" rIns="45725" wrap="square" tIns="22850">
            <a:normAutofit/>
          </a:bodyPr>
          <a:lstStyle/>
          <a:p>
            <a:pPr indent="0" lvl="0" marL="0" rtl="0" algn="ctr">
              <a:spcBef>
                <a:spcPts val="0"/>
              </a:spcBef>
              <a:spcAft>
                <a:spcPts val="0"/>
              </a:spcAft>
              <a:buNone/>
            </a:pPr>
            <a:r>
              <a:rPr lang="en"/>
              <a:t>Beyond ATE</a:t>
            </a:r>
            <a:endParaRPr/>
          </a:p>
        </p:txBody>
      </p:sp>
      <p:sp>
        <p:nvSpPr>
          <p:cNvPr id="306" name="Google Shape;306;p47"/>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279025" y="1350900"/>
            <a:ext cx="7886700" cy="2660100"/>
          </a:xfrm>
          <a:prstGeom prst="rect">
            <a:avLst/>
          </a:prstGeom>
          <a:noFill/>
          <a:ln>
            <a:noFill/>
          </a:ln>
        </p:spPr>
        <p:txBody>
          <a:bodyPr anchorCtr="0" anchor="b" bIns="22850" lIns="45725" spcFirstLastPara="1" rIns="45725" wrap="square" tIns="22850">
            <a:noAutofit/>
          </a:bodyPr>
          <a:lstStyle/>
          <a:p>
            <a:pPr indent="0" lvl="0" marL="0" rtl="0" algn="ctr">
              <a:lnSpc>
                <a:spcPct val="119994"/>
              </a:lnSpc>
              <a:spcBef>
                <a:spcPts val="0"/>
              </a:spcBef>
              <a:spcAft>
                <a:spcPts val="0"/>
              </a:spcAft>
              <a:buClr>
                <a:srgbClr val="FFFFFF"/>
              </a:buClr>
              <a:buSzPts val="3510"/>
              <a:buFont typeface="Calibri"/>
              <a:buNone/>
            </a:pPr>
            <a:r>
              <a:rPr lang="en" sz="3209"/>
              <a:t>How can modern causal ML methods estimate Conditional Average Treatment Effect (CATE) to identify which patients benefit from Right Heart Catheterization (RHC)?</a:t>
            </a:r>
            <a:endParaRPr sz="3209"/>
          </a:p>
          <a:p>
            <a:pPr indent="0" lvl="0" marL="0" rtl="0" algn="l">
              <a:lnSpc>
                <a:spcPct val="119994"/>
              </a:lnSpc>
              <a:spcBef>
                <a:spcPts val="0"/>
              </a:spcBef>
              <a:spcAft>
                <a:spcPts val="0"/>
              </a:spcAft>
              <a:buClr>
                <a:srgbClr val="FFFFFF"/>
              </a:buClr>
              <a:buSzPts val="3510"/>
              <a:buFont typeface="Calibri"/>
              <a:buNone/>
            </a:pPr>
            <a:r>
              <a:t/>
            </a:r>
            <a:endParaRPr sz="3209"/>
          </a:p>
        </p:txBody>
      </p:sp>
      <p:sp>
        <p:nvSpPr>
          <p:cNvPr id="312" name="Google Shape;312;p48"/>
          <p:cNvSpPr txBox="1"/>
          <p:nvPr>
            <p:ph idx="1" type="body"/>
          </p:nvPr>
        </p:nvSpPr>
        <p:spPr>
          <a:xfrm>
            <a:off x="274800" y="3604225"/>
            <a:ext cx="8594400" cy="380100"/>
          </a:xfrm>
          <a:prstGeom prst="rect">
            <a:avLst/>
          </a:prstGeom>
          <a:noFill/>
          <a:ln>
            <a:noFill/>
          </a:ln>
        </p:spPr>
        <p:txBody>
          <a:bodyPr anchorCtr="0" anchor="t" bIns="22850" lIns="45725" spcFirstLastPara="1" rIns="45725" wrap="square" tIns="22850">
            <a:noAutofit/>
          </a:bodyPr>
          <a:lstStyle/>
          <a:p>
            <a:pPr indent="0" lvl="0" marL="0" rtl="0" algn="ctr">
              <a:lnSpc>
                <a:spcPct val="80000"/>
              </a:lnSpc>
              <a:spcBef>
                <a:spcPts val="0"/>
              </a:spcBef>
              <a:spcAft>
                <a:spcPts val="0"/>
              </a:spcAft>
              <a:buClr>
                <a:srgbClr val="757575"/>
              </a:buClr>
              <a:buSzPts val="750"/>
              <a:buNone/>
            </a:pPr>
            <a:r>
              <a:rPr b="1" lang="en" sz="1875">
                <a:solidFill>
                  <a:schemeClr val="lt1"/>
                </a:solidFill>
              </a:rPr>
              <a:t>Ria Bhandari</a:t>
            </a:r>
            <a:r>
              <a:rPr lang="en" sz="1875">
                <a:solidFill>
                  <a:schemeClr val="lt1"/>
                </a:solidFill>
              </a:rPr>
              <a:t> - University of California, Davis</a:t>
            </a:r>
            <a:endParaRPr sz="1875">
              <a:solidFill>
                <a:schemeClr val="lt1"/>
              </a:solidFill>
            </a:endParaRPr>
          </a:p>
          <a:p>
            <a:pPr indent="0" lvl="0" marL="0" rtl="0" algn="ctr">
              <a:lnSpc>
                <a:spcPct val="80000"/>
              </a:lnSpc>
              <a:spcBef>
                <a:spcPts val="0"/>
              </a:spcBef>
              <a:spcAft>
                <a:spcPts val="0"/>
              </a:spcAft>
              <a:buClr>
                <a:srgbClr val="757575"/>
              </a:buClr>
              <a:buSzPts val="750"/>
              <a:buNone/>
            </a:pPr>
            <a:r>
              <a:t/>
            </a:r>
            <a:endParaRPr sz="1875">
              <a:solidFill>
                <a:schemeClr val="lt1"/>
              </a:solidFill>
            </a:endParaRPr>
          </a:p>
          <a:p>
            <a:pPr indent="0" lvl="0" marL="0" rtl="0" algn="ctr">
              <a:lnSpc>
                <a:spcPct val="80000"/>
              </a:lnSpc>
              <a:spcBef>
                <a:spcPts val="0"/>
              </a:spcBef>
              <a:spcAft>
                <a:spcPts val="0"/>
              </a:spcAft>
              <a:buClr>
                <a:srgbClr val="757575"/>
              </a:buClr>
              <a:buSzPts val="750"/>
              <a:buNone/>
            </a:pPr>
            <a:r>
              <a:rPr b="1" lang="en" sz="1875">
                <a:solidFill>
                  <a:schemeClr val="lt1"/>
                </a:solidFill>
              </a:rPr>
              <a:t>Saptashwa Baisya </a:t>
            </a:r>
            <a:r>
              <a:rPr lang="en" sz="1875">
                <a:solidFill>
                  <a:schemeClr val="lt1"/>
                </a:solidFill>
              </a:rPr>
              <a:t>- Indian Statistical Institute, Kolkata</a:t>
            </a:r>
            <a:endParaRPr sz="1875">
              <a:solidFill>
                <a:schemeClr val="lt1"/>
              </a:solidFill>
            </a:endParaRPr>
          </a:p>
        </p:txBody>
      </p:sp>
      <p:sp>
        <p:nvSpPr>
          <p:cNvPr id="313" name="Google Shape;313;p48"/>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758325" y="2050300"/>
            <a:ext cx="5829000" cy="646200"/>
          </a:xfrm>
          <a:prstGeom prst="rect">
            <a:avLst/>
          </a:prstGeom>
          <a:solidFill>
            <a:schemeClr val="lt1"/>
          </a:solidFill>
        </p:spPr>
        <p:txBody>
          <a:bodyPr anchorCtr="0" anchor="ctr" bIns="22850" lIns="45725" spcFirstLastPara="1" rIns="45725" wrap="square" tIns="22850">
            <a:noAutofit/>
          </a:bodyPr>
          <a:lstStyle/>
          <a:p>
            <a:pPr indent="0" lvl="0" marL="0" rtl="0" algn="l">
              <a:lnSpc>
                <a:spcPct val="100000"/>
              </a:lnSpc>
              <a:spcBef>
                <a:spcPts val="200"/>
              </a:spcBef>
              <a:spcAft>
                <a:spcPts val="0"/>
              </a:spcAft>
              <a:buClr>
                <a:schemeClr val="dk1"/>
              </a:buClr>
              <a:buSzPts val="1100"/>
              <a:buFont typeface="Arial"/>
              <a:buNone/>
            </a:pPr>
            <a:r>
              <a:rPr b="0" lang="en" sz="1600">
                <a:solidFill>
                  <a:schemeClr val="dk1"/>
                </a:solidFill>
              </a:rPr>
              <a:t>A concept that measures how the effect of a treatment </a:t>
            </a:r>
            <a:r>
              <a:rPr lang="en" sz="1600">
                <a:solidFill>
                  <a:schemeClr val="dk1"/>
                </a:solidFill>
              </a:rPr>
              <a:t>varies across individuals or subgroups</a:t>
            </a:r>
            <a:r>
              <a:rPr b="0" lang="en" sz="1600">
                <a:solidFill>
                  <a:schemeClr val="dk1"/>
                </a:solidFill>
              </a:rPr>
              <a:t>.</a:t>
            </a:r>
            <a:endParaRPr b="0" sz="1600">
              <a:solidFill>
                <a:schemeClr val="dk1"/>
              </a:solidFill>
            </a:endParaRPr>
          </a:p>
          <a:p>
            <a:pPr indent="0" lvl="0" marL="0" rtl="0" algn="l">
              <a:spcBef>
                <a:spcPts val="0"/>
              </a:spcBef>
              <a:spcAft>
                <a:spcPts val="0"/>
              </a:spcAft>
              <a:buSzPts val="990"/>
              <a:buNone/>
            </a:pPr>
            <a:r>
              <a:t/>
            </a:r>
            <a:endParaRPr sz="1560"/>
          </a:p>
        </p:txBody>
      </p:sp>
      <p:sp>
        <p:nvSpPr>
          <p:cNvPr id="319" name="Google Shape;319;p49"/>
          <p:cNvSpPr txBox="1"/>
          <p:nvPr/>
        </p:nvSpPr>
        <p:spPr>
          <a:xfrm>
            <a:off x="737800" y="578600"/>
            <a:ext cx="4863600" cy="714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Identify </a:t>
            </a:r>
            <a:r>
              <a:rPr b="1" lang="en" sz="1600">
                <a:solidFill>
                  <a:schemeClr val="dk1"/>
                </a:solidFill>
                <a:latin typeface="Calibri"/>
                <a:ea typeface="Calibri"/>
                <a:cs typeface="Calibri"/>
                <a:sym typeface="Calibri"/>
              </a:rPr>
              <a:t>subgroups</a:t>
            </a:r>
            <a:r>
              <a:rPr lang="en" sz="1600">
                <a:solidFill>
                  <a:schemeClr val="dk1"/>
                </a:solidFill>
                <a:latin typeface="Calibri"/>
                <a:ea typeface="Calibri"/>
                <a:cs typeface="Calibri"/>
                <a:sym typeface="Calibri"/>
              </a:rPr>
              <a:t> who benefit from </a:t>
            </a:r>
            <a:r>
              <a:rPr b="1" lang="en" sz="1600">
                <a:solidFill>
                  <a:schemeClr val="dk1"/>
                </a:solidFill>
                <a:latin typeface="Calibri"/>
                <a:ea typeface="Calibri"/>
                <a:cs typeface="Calibri"/>
                <a:sym typeface="Calibri"/>
              </a:rPr>
              <a:t>RHC</a:t>
            </a:r>
            <a:r>
              <a:rPr lang="en" sz="1600">
                <a:solidFill>
                  <a:schemeClr val="dk1"/>
                </a:solidFill>
                <a:latin typeface="Calibri"/>
                <a:ea typeface="Calibri"/>
                <a:cs typeface="Calibri"/>
                <a:sym typeface="Calibri"/>
              </a:rPr>
              <a:t> by capturing </a:t>
            </a:r>
            <a:r>
              <a:rPr b="1" lang="en" sz="1600">
                <a:solidFill>
                  <a:schemeClr val="dk1"/>
                </a:solidFill>
                <a:latin typeface="Calibri"/>
                <a:ea typeface="Calibri"/>
                <a:cs typeface="Calibri"/>
                <a:sym typeface="Calibri"/>
              </a:rPr>
              <a:t>Treatment Effect Heterogeneity (HTE)</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p:txBody>
      </p:sp>
      <p:sp>
        <p:nvSpPr>
          <p:cNvPr id="320" name="Google Shape;320;p49"/>
          <p:cNvSpPr txBox="1"/>
          <p:nvPr/>
        </p:nvSpPr>
        <p:spPr>
          <a:xfrm>
            <a:off x="758325" y="3457950"/>
            <a:ext cx="7252800" cy="477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Quantifies how a </a:t>
            </a:r>
            <a:r>
              <a:rPr b="1" lang="en" sz="1600">
                <a:solidFill>
                  <a:schemeClr val="dk1"/>
                </a:solidFill>
                <a:latin typeface="Calibri"/>
                <a:ea typeface="Calibri"/>
                <a:cs typeface="Calibri"/>
                <a:sym typeface="Calibri"/>
              </a:rPr>
              <a:t>treatment changes expected outcome</a:t>
            </a:r>
            <a:r>
              <a:rPr lang="en" sz="1600">
                <a:solidFill>
                  <a:schemeClr val="dk1"/>
                </a:solidFill>
                <a:latin typeface="Calibri"/>
                <a:ea typeface="Calibri"/>
                <a:cs typeface="Calibri"/>
                <a:sym typeface="Calibri"/>
              </a:rPr>
              <a:t> for an individual with covariates X</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b="1" sz="2000">
              <a:solidFill>
                <a:srgbClr val="00356B"/>
              </a:solidFill>
              <a:latin typeface="Calibri"/>
              <a:ea typeface="Calibri"/>
              <a:cs typeface="Calibri"/>
              <a:sym typeface="Calibri"/>
            </a:endParaRPr>
          </a:p>
          <a:p>
            <a:pPr indent="0" lvl="0" marL="0" rtl="0" algn="l">
              <a:spcBef>
                <a:spcPts val="0"/>
              </a:spcBef>
              <a:spcAft>
                <a:spcPts val="0"/>
              </a:spcAft>
              <a:buNone/>
            </a:pPr>
            <a:r>
              <a:t/>
            </a:r>
            <a:endParaRPr b="1" sz="2000">
              <a:solidFill>
                <a:srgbClr val="00356B"/>
              </a:solidFill>
              <a:latin typeface="Calibri"/>
              <a:ea typeface="Calibri"/>
              <a:cs typeface="Calibri"/>
              <a:sym typeface="Calibri"/>
            </a:endParaRPr>
          </a:p>
        </p:txBody>
      </p:sp>
      <p:pic>
        <p:nvPicPr>
          <p:cNvPr id="321" name="Google Shape;321;p49"/>
          <p:cNvPicPr preferRelativeResize="0"/>
          <p:nvPr/>
        </p:nvPicPr>
        <p:blipFill>
          <a:blip r:embed="rId3">
            <a:alphaModFix/>
          </a:blip>
          <a:stretch>
            <a:fillRect/>
          </a:stretch>
        </p:blipFill>
        <p:spPr>
          <a:xfrm>
            <a:off x="2776195" y="4105050"/>
            <a:ext cx="3591601" cy="407300"/>
          </a:xfrm>
          <a:prstGeom prst="rect">
            <a:avLst/>
          </a:prstGeom>
          <a:noFill/>
          <a:ln>
            <a:noFill/>
          </a:ln>
        </p:spPr>
      </p:pic>
      <p:sp>
        <p:nvSpPr>
          <p:cNvPr id="322" name="Google Shape;322;p49"/>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49"/>
          <p:cNvSpPr txBox="1"/>
          <p:nvPr/>
        </p:nvSpPr>
        <p:spPr>
          <a:xfrm>
            <a:off x="834525" y="152400"/>
            <a:ext cx="7176600" cy="431100"/>
          </a:xfrm>
          <a:prstGeom prst="rect">
            <a:avLst/>
          </a:prstGeom>
          <a:solidFill>
            <a:srgbClr val="D9D2E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Goal</a:t>
            </a:r>
            <a:endParaRPr sz="1600">
              <a:solidFill>
                <a:schemeClr val="dk1"/>
              </a:solidFill>
              <a:latin typeface="Calibri"/>
              <a:ea typeface="Calibri"/>
              <a:cs typeface="Calibri"/>
              <a:sym typeface="Calibri"/>
            </a:endParaRPr>
          </a:p>
        </p:txBody>
      </p:sp>
      <p:sp>
        <p:nvSpPr>
          <p:cNvPr id="324" name="Google Shape;324;p49"/>
          <p:cNvSpPr txBox="1"/>
          <p:nvPr/>
        </p:nvSpPr>
        <p:spPr>
          <a:xfrm>
            <a:off x="758325" y="1573300"/>
            <a:ext cx="7252800" cy="431100"/>
          </a:xfrm>
          <a:prstGeom prst="rect">
            <a:avLst/>
          </a:prstGeom>
          <a:solidFill>
            <a:srgbClr val="D9D2E9"/>
          </a:solidFill>
          <a:ln>
            <a:noFill/>
          </a:ln>
        </p:spPr>
        <p:txBody>
          <a:bodyPr anchorCtr="0" anchor="t" bIns="91425" lIns="91425" spcFirstLastPara="1" rIns="91425" wrap="square" tIns="91425">
            <a:spAutoFit/>
          </a:bodyPr>
          <a:lstStyle/>
          <a:p>
            <a:pPr indent="0" lvl="0" marL="0" rtl="0" algn="ctr">
              <a:lnSpc>
                <a:spcPct val="159979"/>
              </a:lnSpc>
              <a:spcBef>
                <a:spcPts val="0"/>
              </a:spcBef>
              <a:spcAft>
                <a:spcPts val="0"/>
              </a:spcAft>
              <a:buNone/>
            </a:pPr>
            <a:r>
              <a:rPr b="1" lang="en" sz="1600">
                <a:solidFill>
                  <a:schemeClr val="dk1"/>
                </a:solidFill>
                <a:latin typeface="Calibri"/>
                <a:ea typeface="Calibri"/>
                <a:cs typeface="Calibri"/>
                <a:sym typeface="Calibri"/>
              </a:rPr>
              <a:t>What is HTE (Treatment Effect Heterogeneity)?</a:t>
            </a:r>
            <a:endParaRPr b="1" sz="1600">
              <a:solidFill>
                <a:schemeClr val="dk1"/>
              </a:solidFill>
              <a:latin typeface="Calibri"/>
              <a:ea typeface="Calibri"/>
              <a:cs typeface="Calibri"/>
              <a:sym typeface="Calibri"/>
            </a:endParaRPr>
          </a:p>
        </p:txBody>
      </p:sp>
      <p:sp>
        <p:nvSpPr>
          <p:cNvPr id="325" name="Google Shape;325;p49"/>
          <p:cNvSpPr txBox="1"/>
          <p:nvPr/>
        </p:nvSpPr>
        <p:spPr>
          <a:xfrm>
            <a:off x="758325" y="2951675"/>
            <a:ext cx="7252800" cy="431100"/>
          </a:xfrm>
          <a:prstGeom prst="rect">
            <a:avLst/>
          </a:prstGeom>
          <a:solidFill>
            <a:srgbClr val="D9D2E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Quantifying HTE through Conditional Average Treatment Effect (CATE) </a:t>
            </a:r>
            <a:endParaRPr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570725" y="1087300"/>
            <a:ext cx="7440600" cy="393600"/>
          </a:xfrm>
          <a:prstGeom prst="rect">
            <a:avLst/>
          </a:prstGeom>
          <a:solidFill>
            <a:srgbClr val="D9D2E9"/>
          </a:solidFill>
        </p:spPr>
        <p:txBody>
          <a:bodyPr anchorCtr="0" anchor="ctr" bIns="22850" lIns="45725" spcFirstLastPara="1" rIns="45725" wrap="square" tIns="22850">
            <a:normAutofit/>
          </a:bodyPr>
          <a:lstStyle/>
          <a:p>
            <a:pPr indent="0" lvl="0" marL="0" rtl="0" algn="ctr">
              <a:spcBef>
                <a:spcPts val="0"/>
              </a:spcBef>
              <a:spcAft>
                <a:spcPts val="0"/>
              </a:spcAft>
              <a:buNone/>
            </a:pPr>
            <a:r>
              <a:rPr lang="en" sz="1600">
                <a:solidFill>
                  <a:schemeClr val="dk1"/>
                </a:solidFill>
              </a:rPr>
              <a:t>Outcome</a:t>
            </a:r>
            <a:endParaRPr sz="1600">
              <a:solidFill>
                <a:schemeClr val="dk1"/>
              </a:solidFill>
            </a:endParaRPr>
          </a:p>
        </p:txBody>
      </p:sp>
      <p:sp>
        <p:nvSpPr>
          <p:cNvPr id="331" name="Google Shape;331;p50"/>
          <p:cNvSpPr txBox="1"/>
          <p:nvPr>
            <p:ph idx="1" type="body"/>
          </p:nvPr>
        </p:nvSpPr>
        <p:spPr>
          <a:xfrm>
            <a:off x="570725" y="1541125"/>
            <a:ext cx="5076300" cy="513300"/>
          </a:xfrm>
          <a:prstGeom prst="rect">
            <a:avLst/>
          </a:prstGeom>
        </p:spPr>
        <p:txBody>
          <a:bodyPr anchorCtr="0" anchor="t" bIns="22850" lIns="45725" spcFirstLastPara="1" rIns="45725" wrap="square" tIns="22850">
            <a:normAutofit/>
          </a:bodyPr>
          <a:lstStyle/>
          <a:p>
            <a:pPr indent="0" lvl="0" marL="0" rtl="0" algn="l">
              <a:spcBef>
                <a:spcPts val="200"/>
              </a:spcBef>
              <a:spcAft>
                <a:spcPts val="0"/>
              </a:spcAft>
              <a:buNone/>
            </a:pPr>
            <a:r>
              <a:rPr lang="en"/>
              <a:t>180-day mortality (</a:t>
            </a:r>
            <a:r>
              <a:rPr b="1" lang="en"/>
              <a:t>1 </a:t>
            </a:r>
            <a:r>
              <a:rPr lang="en"/>
              <a:t>= death, </a:t>
            </a:r>
            <a:r>
              <a:rPr b="1" lang="en"/>
              <a:t>0</a:t>
            </a:r>
            <a:r>
              <a:rPr lang="en"/>
              <a:t> = survival) – binary indicator</a:t>
            </a:r>
            <a:endParaRPr/>
          </a:p>
        </p:txBody>
      </p:sp>
      <p:sp>
        <p:nvSpPr>
          <p:cNvPr id="332" name="Google Shape;332;p50"/>
          <p:cNvSpPr txBox="1"/>
          <p:nvPr/>
        </p:nvSpPr>
        <p:spPr>
          <a:xfrm>
            <a:off x="570725" y="1986200"/>
            <a:ext cx="7440600" cy="3936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Notation</a:t>
            </a:r>
            <a:endParaRPr b="1" sz="16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600">
              <a:solidFill>
                <a:schemeClr val="dk1"/>
              </a:solidFill>
              <a:latin typeface="Calibri"/>
              <a:ea typeface="Calibri"/>
              <a:cs typeface="Calibri"/>
              <a:sym typeface="Calibri"/>
            </a:endParaRPr>
          </a:p>
          <a:p>
            <a:pPr indent="0" lvl="0" marL="0" rtl="0" algn="ctr">
              <a:spcBef>
                <a:spcPts val="0"/>
              </a:spcBef>
              <a:spcAft>
                <a:spcPts val="0"/>
              </a:spcAft>
              <a:buNone/>
            </a:pPr>
            <a:r>
              <a:t/>
            </a:r>
            <a:endParaRPr sz="1600">
              <a:solidFill>
                <a:schemeClr val="dk1"/>
              </a:solidFill>
              <a:latin typeface="Calibri"/>
              <a:ea typeface="Calibri"/>
              <a:cs typeface="Calibri"/>
              <a:sym typeface="Calibri"/>
            </a:endParaRPr>
          </a:p>
          <a:p>
            <a:pPr indent="0" lvl="0" marL="0" rtl="0" algn="ctr">
              <a:spcBef>
                <a:spcPts val="0"/>
              </a:spcBef>
              <a:spcAft>
                <a:spcPts val="0"/>
              </a:spcAft>
              <a:buNone/>
            </a:pPr>
            <a:r>
              <a:t/>
            </a:r>
            <a:endParaRPr sz="1600">
              <a:solidFill>
                <a:schemeClr val="dk1"/>
              </a:solidFill>
              <a:latin typeface="Calibri"/>
              <a:ea typeface="Calibri"/>
              <a:cs typeface="Calibri"/>
              <a:sym typeface="Calibri"/>
            </a:endParaRPr>
          </a:p>
        </p:txBody>
      </p:sp>
      <p:sp>
        <p:nvSpPr>
          <p:cNvPr id="333" name="Google Shape;333;p50"/>
          <p:cNvSpPr txBox="1"/>
          <p:nvPr/>
        </p:nvSpPr>
        <p:spPr>
          <a:xfrm>
            <a:off x="570725" y="2419288"/>
            <a:ext cx="58767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W = treatment indicator (</a:t>
            </a:r>
            <a:r>
              <a:rPr b="1" lang="en" sz="1600">
                <a:solidFill>
                  <a:schemeClr val="dk1"/>
                </a:solidFill>
                <a:latin typeface="Calibri"/>
                <a:ea typeface="Calibri"/>
                <a:cs typeface="Calibri"/>
                <a:sym typeface="Calibri"/>
              </a:rPr>
              <a:t>1</a:t>
            </a:r>
            <a:r>
              <a:rPr lang="en" sz="1600">
                <a:solidFill>
                  <a:schemeClr val="dk1"/>
                </a:solidFill>
                <a:latin typeface="Calibri"/>
                <a:ea typeface="Calibri"/>
                <a:cs typeface="Calibri"/>
                <a:sym typeface="Calibri"/>
              </a:rPr>
              <a:t> = RHC, </a:t>
            </a:r>
            <a:r>
              <a:rPr b="1" lang="en" sz="1600">
                <a:solidFill>
                  <a:schemeClr val="dk1"/>
                </a:solidFill>
                <a:latin typeface="Calibri"/>
                <a:ea typeface="Calibri"/>
                <a:cs typeface="Calibri"/>
                <a:sym typeface="Calibri"/>
              </a:rPr>
              <a:t>0 </a:t>
            </a:r>
            <a:r>
              <a:rPr lang="en" sz="1600">
                <a:solidFill>
                  <a:schemeClr val="dk1"/>
                </a:solidFill>
                <a:latin typeface="Calibri"/>
                <a:ea typeface="Calibri"/>
                <a:cs typeface="Calibri"/>
                <a:sym typeface="Calibri"/>
              </a:rPr>
              <a:t>= no RHC)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X = baseline covariates</a:t>
            </a:r>
            <a:endParaRPr sz="1600">
              <a:solidFill>
                <a:schemeClr val="dk1"/>
              </a:solidFill>
              <a:latin typeface="Calibri"/>
              <a:ea typeface="Calibri"/>
              <a:cs typeface="Calibri"/>
              <a:sym typeface="Calibri"/>
            </a:endParaRPr>
          </a:p>
        </p:txBody>
      </p:sp>
      <p:sp>
        <p:nvSpPr>
          <p:cNvPr id="334" name="Google Shape;334;p50"/>
          <p:cNvSpPr txBox="1"/>
          <p:nvPr/>
        </p:nvSpPr>
        <p:spPr>
          <a:xfrm>
            <a:off x="570725" y="3161300"/>
            <a:ext cx="7440600" cy="3936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Assumptions</a:t>
            </a:r>
            <a:endParaRPr b="1" sz="1600">
              <a:solidFill>
                <a:schemeClr val="dk1"/>
              </a:solidFill>
              <a:latin typeface="Calibri"/>
              <a:ea typeface="Calibri"/>
              <a:cs typeface="Calibri"/>
              <a:sym typeface="Calibri"/>
            </a:endParaRPr>
          </a:p>
        </p:txBody>
      </p:sp>
      <p:sp>
        <p:nvSpPr>
          <p:cNvPr id="335" name="Google Shape;335;p50"/>
          <p:cNvSpPr txBox="1"/>
          <p:nvPr/>
        </p:nvSpPr>
        <p:spPr>
          <a:xfrm>
            <a:off x="570725" y="3554900"/>
            <a:ext cx="6418500" cy="1289400"/>
          </a:xfrm>
          <a:prstGeom prst="rect">
            <a:avLst/>
          </a:prstGeom>
          <a:noFill/>
          <a:ln>
            <a:noFill/>
          </a:ln>
        </p:spPr>
        <p:txBody>
          <a:bodyPr anchorCtr="0" anchor="t" bIns="91425" lIns="91425" spcFirstLastPara="1" rIns="91425" wrap="square" tIns="91425">
            <a:noAutofit/>
          </a:bodyPr>
          <a:lstStyle/>
          <a:p>
            <a:pPr indent="-330200" lvl="0" marL="457200" rtl="0" algn="l">
              <a:spcBef>
                <a:spcPts val="200"/>
              </a:spcBef>
              <a:spcAft>
                <a:spcPts val="0"/>
              </a:spcAft>
              <a:buClr>
                <a:schemeClr val="dk1"/>
              </a:buClr>
              <a:buSzPts val="1600"/>
              <a:buChar char="•"/>
            </a:pPr>
            <a:r>
              <a:rPr b="1" lang="en" sz="1600">
                <a:solidFill>
                  <a:schemeClr val="dk1"/>
                </a:solidFill>
                <a:latin typeface="Calibri"/>
                <a:ea typeface="Calibri"/>
                <a:cs typeface="Calibri"/>
                <a:sym typeface="Calibri"/>
              </a:rPr>
              <a:t>Unconfoundedness</a:t>
            </a:r>
            <a:r>
              <a:rPr b="1" lang="en" sz="1600">
                <a:solidFill>
                  <a:schemeClr val="dk1"/>
                </a:solidFill>
                <a:latin typeface="Calibri"/>
                <a:ea typeface="Calibri"/>
                <a:cs typeface="Calibri"/>
                <a:sym typeface="Calibri"/>
              </a:rPr>
              <a:t>:</a:t>
            </a:r>
            <a:r>
              <a:rPr lang="en" sz="1600">
                <a:solidFill>
                  <a:schemeClr val="dk1"/>
                </a:solidFill>
                <a:latin typeface="Calibri"/>
                <a:ea typeface="Calibri"/>
                <a:cs typeface="Calibri"/>
                <a:sym typeface="Calibri"/>
              </a:rPr>
              <a:t> (Y(0), Y(1)) ⫫ W | X</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Char char="•"/>
            </a:pPr>
            <a:r>
              <a:rPr b="1" lang="en" sz="1600">
                <a:solidFill>
                  <a:schemeClr val="dk1"/>
                </a:solidFill>
                <a:latin typeface="Calibri"/>
                <a:ea typeface="Calibri"/>
                <a:cs typeface="Calibri"/>
                <a:sym typeface="Calibri"/>
              </a:rPr>
              <a:t>Strong Overlap:</a:t>
            </a:r>
            <a:r>
              <a:rPr lang="en" sz="1600">
                <a:solidFill>
                  <a:schemeClr val="dk1"/>
                </a:solidFill>
                <a:latin typeface="Calibri"/>
                <a:ea typeface="Calibri"/>
                <a:cs typeface="Calibri"/>
                <a:sym typeface="Calibri"/>
              </a:rPr>
              <a:t> η &lt; P(W=1 | X) &lt; 1-η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Char char="•"/>
            </a:pPr>
            <a:r>
              <a:rPr b="1" lang="en" sz="1600">
                <a:solidFill>
                  <a:schemeClr val="dk1"/>
                </a:solidFill>
                <a:latin typeface="Calibri"/>
                <a:ea typeface="Calibri"/>
                <a:cs typeface="Calibri"/>
                <a:sym typeface="Calibri"/>
              </a:rPr>
              <a:t>Stable Unit Treatment Value Assumption (SUTVA): </a:t>
            </a:r>
            <a:r>
              <a:rPr lang="en" sz="1600">
                <a:solidFill>
                  <a:schemeClr val="dk1"/>
                </a:solidFill>
                <a:latin typeface="Calibri"/>
                <a:ea typeface="Calibri"/>
                <a:cs typeface="Calibri"/>
                <a:sym typeface="Calibri"/>
              </a:rPr>
              <a:t>well‑defined treatment; no interference</a:t>
            </a:r>
            <a:endParaRPr sz="1600">
              <a:solidFill>
                <a:schemeClr val="dk1"/>
              </a:solidFill>
              <a:latin typeface="Calibri"/>
              <a:ea typeface="Calibri"/>
              <a:cs typeface="Calibri"/>
              <a:sym typeface="Calibri"/>
            </a:endParaRPr>
          </a:p>
        </p:txBody>
      </p:sp>
      <p:sp>
        <p:nvSpPr>
          <p:cNvPr id="336" name="Google Shape;336;p50"/>
          <p:cNvSpPr txBox="1"/>
          <p:nvPr/>
        </p:nvSpPr>
        <p:spPr>
          <a:xfrm>
            <a:off x="570725" y="318750"/>
            <a:ext cx="7440600" cy="3936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Framework</a:t>
            </a:r>
            <a:endParaRPr b="1" sz="1600">
              <a:solidFill>
                <a:schemeClr val="dk1"/>
              </a:solidFill>
              <a:latin typeface="Calibri"/>
              <a:ea typeface="Calibri"/>
              <a:cs typeface="Calibri"/>
              <a:sym typeface="Calibri"/>
            </a:endParaRPr>
          </a:p>
        </p:txBody>
      </p:sp>
      <p:sp>
        <p:nvSpPr>
          <p:cNvPr id="337" name="Google Shape;337;p50"/>
          <p:cNvSpPr txBox="1"/>
          <p:nvPr/>
        </p:nvSpPr>
        <p:spPr>
          <a:xfrm>
            <a:off x="570725" y="691400"/>
            <a:ext cx="37851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Potential Outcomes </a:t>
            </a:r>
            <a:endParaRPr sz="1600">
              <a:solidFill>
                <a:schemeClr val="dk1"/>
              </a:solidFill>
              <a:latin typeface="Calibri"/>
              <a:ea typeface="Calibri"/>
              <a:cs typeface="Calibri"/>
              <a:sym typeface="Calibri"/>
            </a:endParaRPr>
          </a:p>
        </p:txBody>
      </p:sp>
      <p:sp>
        <p:nvSpPr>
          <p:cNvPr id="338" name="Google Shape;338;p50"/>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1"/>
          <p:cNvSpPr txBox="1"/>
          <p:nvPr>
            <p:ph type="title"/>
          </p:nvPr>
        </p:nvSpPr>
        <p:spPr>
          <a:xfrm>
            <a:off x="664360" y="313025"/>
            <a:ext cx="80388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sz="2600">
                <a:solidFill>
                  <a:srgbClr val="00356B"/>
                </a:solidFill>
              </a:rPr>
              <a:t>What are we trying to do?</a:t>
            </a:r>
            <a:endParaRPr sz="2600"/>
          </a:p>
        </p:txBody>
      </p:sp>
      <p:sp>
        <p:nvSpPr>
          <p:cNvPr id="344" name="Google Shape;344;p51"/>
          <p:cNvSpPr txBox="1"/>
          <p:nvPr>
            <p:ph idx="1" type="body"/>
          </p:nvPr>
        </p:nvSpPr>
        <p:spPr>
          <a:xfrm>
            <a:off x="646925" y="1136650"/>
            <a:ext cx="3183300" cy="735600"/>
          </a:xfrm>
          <a:prstGeom prst="rect">
            <a:avLst/>
          </a:prstGeom>
        </p:spPr>
        <p:txBody>
          <a:bodyPr anchorCtr="0" anchor="t" bIns="22850" lIns="45725" spcFirstLastPara="1" rIns="45725" wrap="square" tIns="22850">
            <a:normAutofit/>
          </a:bodyPr>
          <a:lstStyle/>
          <a:p>
            <a:pPr indent="0" lvl="0" marL="12700" rtl="0" algn="l">
              <a:lnSpc>
                <a:spcPct val="115000"/>
              </a:lnSpc>
              <a:spcBef>
                <a:spcPts val="200"/>
              </a:spcBef>
              <a:spcAft>
                <a:spcPts val="0"/>
              </a:spcAft>
              <a:buClr>
                <a:schemeClr val="dk1"/>
              </a:buClr>
              <a:buSzPts val="1100"/>
              <a:buFont typeface="Arial"/>
              <a:buNone/>
            </a:pPr>
            <a:r>
              <a:rPr b="1" lang="en">
                <a:solidFill>
                  <a:srgbClr val="6D9EEB"/>
                </a:solidFill>
              </a:rPr>
              <a:t>Estimate a function</a:t>
            </a:r>
            <a:endParaRPr b="1">
              <a:solidFill>
                <a:srgbClr val="6D9EEB"/>
              </a:solidFill>
            </a:endParaRPr>
          </a:p>
          <a:p>
            <a:pPr indent="0" lvl="0" marL="0" rtl="0" algn="l">
              <a:spcBef>
                <a:spcPts val="200"/>
              </a:spcBef>
              <a:spcAft>
                <a:spcPts val="0"/>
              </a:spcAft>
              <a:buNone/>
            </a:pPr>
            <a:r>
              <a:t/>
            </a:r>
            <a:endParaRPr b="1"/>
          </a:p>
        </p:txBody>
      </p:sp>
      <p:sp>
        <p:nvSpPr>
          <p:cNvPr id="345" name="Google Shape;345;p51"/>
          <p:cNvSpPr txBox="1"/>
          <p:nvPr/>
        </p:nvSpPr>
        <p:spPr>
          <a:xfrm>
            <a:off x="4456713" y="1093300"/>
            <a:ext cx="2908500" cy="43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rgbClr val="6D9EEB"/>
                </a:solidFill>
                <a:latin typeface="Calibri"/>
                <a:ea typeface="Calibri"/>
                <a:cs typeface="Calibri"/>
                <a:sym typeface="Calibri"/>
              </a:rPr>
              <a:t>Identify where it is negative</a:t>
            </a:r>
            <a:endParaRPr b="1" sz="1600">
              <a:solidFill>
                <a:srgbClr val="6D9EEB"/>
              </a:solidFill>
              <a:latin typeface="Calibri"/>
              <a:ea typeface="Calibri"/>
              <a:cs typeface="Calibri"/>
              <a:sym typeface="Calibri"/>
            </a:endParaRPr>
          </a:p>
          <a:p>
            <a:pPr indent="0" lvl="0" marL="0" rtl="0" algn="l">
              <a:spcBef>
                <a:spcPts val="0"/>
              </a:spcBef>
              <a:spcAft>
                <a:spcPts val="0"/>
              </a:spcAft>
              <a:buNone/>
            </a:pPr>
            <a:r>
              <a:t/>
            </a:r>
            <a:endParaRPr b="1" sz="1600">
              <a:solidFill>
                <a:schemeClr val="dk1"/>
              </a:solidFill>
              <a:latin typeface="Calibri"/>
              <a:ea typeface="Calibri"/>
              <a:cs typeface="Calibri"/>
              <a:sym typeface="Calibri"/>
            </a:endParaRPr>
          </a:p>
        </p:txBody>
      </p:sp>
      <p:pic>
        <p:nvPicPr>
          <p:cNvPr id="346" name="Google Shape;346;p51"/>
          <p:cNvPicPr preferRelativeResize="0"/>
          <p:nvPr/>
        </p:nvPicPr>
        <p:blipFill>
          <a:blip r:embed="rId3">
            <a:alphaModFix/>
          </a:blip>
          <a:stretch>
            <a:fillRect/>
          </a:stretch>
        </p:blipFill>
        <p:spPr>
          <a:xfrm>
            <a:off x="664350" y="1532500"/>
            <a:ext cx="2977175" cy="2971774"/>
          </a:xfrm>
          <a:prstGeom prst="rect">
            <a:avLst/>
          </a:prstGeom>
          <a:noFill/>
          <a:ln>
            <a:noFill/>
          </a:ln>
        </p:spPr>
      </p:pic>
      <p:pic>
        <p:nvPicPr>
          <p:cNvPr id="347" name="Google Shape;347;p51"/>
          <p:cNvPicPr preferRelativeResize="0"/>
          <p:nvPr/>
        </p:nvPicPr>
        <p:blipFill>
          <a:blip r:embed="rId4">
            <a:alphaModFix/>
          </a:blip>
          <a:stretch>
            <a:fillRect/>
          </a:stretch>
        </p:blipFill>
        <p:spPr>
          <a:xfrm>
            <a:off x="4273550" y="1494925"/>
            <a:ext cx="3014810" cy="3009350"/>
          </a:xfrm>
          <a:prstGeom prst="rect">
            <a:avLst/>
          </a:prstGeom>
          <a:noFill/>
          <a:ln>
            <a:noFill/>
          </a:ln>
        </p:spPr>
      </p:pic>
      <p:sp>
        <p:nvSpPr>
          <p:cNvPr id="348" name="Google Shape;348;p51"/>
          <p:cNvSpPr txBox="1"/>
          <p:nvPr/>
        </p:nvSpPr>
        <p:spPr>
          <a:xfrm>
            <a:off x="7631350" y="1494925"/>
            <a:ext cx="1410600" cy="18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However, with </a:t>
            </a:r>
            <a:r>
              <a:rPr b="1" lang="en" sz="1600">
                <a:solidFill>
                  <a:schemeClr val="dk1"/>
                </a:solidFill>
                <a:latin typeface="Calibri"/>
                <a:ea typeface="Calibri"/>
                <a:cs typeface="Calibri"/>
                <a:sym typeface="Calibri"/>
              </a:rPr>
              <a:t>51 covariates</a:t>
            </a:r>
            <a:r>
              <a:rPr lang="en" sz="1600">
                <a:solidFill>
                  <a:schemeClr val="dk1"/>
                </a:solidFill>
                <a:latin typeface="Calibri"/>
                <a:ea typeface="Calibri"/>
                <a:cs typeface="Calibri"/>
                <a:sym typeface="Calibri"/>
              </a:rPr>
              <a:t>, in our case, the identifying part gets tricky and </a:t>
            </a:r>
            <a:r>
              <a:rPr b="1" lang="en" sz="1600">
                <a:solidFill>
                  <a:schemeClr val="dk1"/>
                </a:solidFill>
                <a:latin typeface="Calibri"/>
                <a:ea typeface="Calibri"/>
                <a:cs typeface="Calibri"/>
                <a:sym typeface="Calibri"/>
              </a:rPr>
              <a:t>complex</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349" name="Google Shape;349;p51"/>
          <p:cNvSpPr txBox="1"/>
          <p:nvPr/>
        </p:nvSpPr>
        <p:spPr>
          <a:xfrm>
            <a:off x="893225" y="4504275"/>
            <a:ext cx="23115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50" name="Google Shape;350;p51"/>
          <p:cNvSpPr txBox="1"/>
          <p:nvPr/>
        </p:nvSpPr>
        <p:spPr>
          <a:xfrm>
            <a:off x="1045625" y="4656675"/>
            <a:ext cx="2311500" cy="2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51" name="Google Shape;351;p51"/>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410584" y="208750"/>
            <a:ext cx="80091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sz="2600"/>
              <a:t>Methods</a:t>
            </a:r>
            <a:endParaRPr sz="2600"/>
          </a:p>
        </p:txBody>
      </p:sp>
      <p:sp>
        <p:nvSpPr>
          <p:cNvPr id="357" name="Google Shape;357;p52"/>
          <p:cNvSpPr txBox="1"/>
          <p:nvPr/>
        </p:nvSpPr>
        <p:spPr>
          <a:xfrm>
            <a:off x="5018425" y="1324200"/>
            <a:ext cx="2857500" cy="27996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R packages:</a:t>
            </a:r>
            <a:r>
              <a:rPr lang="en" sz="1800">
                <a:solidFill>
                  <a:schemeClr val="dk1"/>
                </a:solidFill>
                <a:latin typeface="Calibri"/>
                <a:ea typeface="Calibri"/>
                <a:cs typeface="Calibri"/>
                <a:sym typeface="Calibri"/>
              </a:rPr>
              <a:t> SuperLearner, grf, bartMachine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200"/>
              </a:spcBef>
              <a:spcAft>
                <a:spcPts val="0"/>
              </a:spcAft>
              <a:buNone/>
            </a:pPr>
            <a:r>
              <a:rPr lang="en" sz="1600">
                <a:solidFill>
                  <a:schemeClr val="dk1"/>
                </a:solidFill>
                <a:latin typeface="Calibri"/>
                <a:ea typeface="Calibri"/>
                <a:cs typeface="Calibri"/>
                <a:sym typeface="Calibri"/>
              </a:rPr>
              <a:t>There is</a:t>
            </a:r>
            <a:r>
              <a:rPr lang="en" sz="1600">
                <a:solidFill>
                  <a:schemeClr val="dk1"/>
                </a:solidFill>
                <a:latin typeface="Calibri"/>
                <a:ea typeface="Calibri"/>
                <a:cs typeface="Calibri"/>
                <a:sym typeface="Calibri"/>
              </a:rPr>
              <a:t> an exhaustive list of ML models that could have been used, but </a:t>
            </a:r>
            <a:r>
              <a:rPr b="1" lang="en" sz="1600">
                <a:solidFill>
                  <a:schemeClr val="dk1"/>
                </a:solidFill>
                <a:latin typeface="Calibri"/>
                <a:ea typeface="Calibri"/>
                <a:cs typeface="Calibri"/>
                <a:sym typeface="Calibri"/>
              </a:rPr>
              <a:t>DR-Learner, R-Learner and BART</a:t>
            </a:r>
            <a:r>
              <a:rPr lang="en" sz="1600">
                <a:solidFill>
                  <a:schemeClr val="dk1"/>
                </a:solidFill>
                <a:latin typeface="Calibri"/>
                <a:ea typeface="Calibri"/>
                <a:cs typeface="Calibri"/>
                <a:sym typeface="Calibri"/>
              </a:rPr>
              <a:t> are frequently examined in research and have developed packages for use.</a:t>
            </a:r>
            <a:endParaRPr sz="1600">
              <a:solidFill>
                <a:schemeClr val="dk1"/>
              </a:solidFill>
              <a:latin typeface="Calibri"/>
              <a:ea typeface="Calibri"/>
              <a:cs typeface="Calibri"/>
              <a:sym typeface="Calibri"/>
            </a:endParaRPr>
          </a:p>
          <a:p>
            <a:pPr indent="0" lvl="0" marL="0" rtl="0" algn="l">
              <a:spcBef>
                <a:spcPts val="20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52"/>
          <p:cNvSpPr txBox="1"/>
          <p:nvPr/>
        </p:nvSpPr>
        <p:spPr>
          <a:xfrm>
            <a:off x="530000" y="1582950"/>
            <a:ext cx="4837200" cy="19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674EA7"/>
                </a:solidFill>
                <a:latin typeface="Calibri"/>
                <a:ea typeface="Calibri"/>
                <a:cs typeface="Calibri"/>
                <a:sym typeface="Calibri"/>
              </a:rPr>
              <a:t>Frequentist Approaches (using ML):</a:t>
            </a:r>
            <a:endParaRPr b="1" sz="1800">
              <a:solidFill>
                <a:srgbClr val="674EA7"/>
              </a:solidFill>
              <a:latin typeface="Calibri"/>
              <a:ea typeface="Calibri"/>
              <a:cs typeface="Calibri"/>
              <a:sym typeface="Calibri"/>
            </a:endParaRPr>
          </a:p>
          <a:p>
            <a:pPr indent="0" lvl="0" marL="0" rtl="0" algn="l">
              <a:spcBef>
                <a:spcPts val="0"/>
              </a:spcBef>
              <a:spcAft>
                <a:spcPts val="0"/>
              </a:spcAft>
              <a:buNone/>
            </a:pPr>
            <a:r>
              <a:rPr lang="en" sz="1800">
                <a:solidFill>
                  <a:schemeClr val="dk1"/>
                </a:solidFill>
                <a:latin typeface="Calibri"/>
                <a:ea typeface="Calibri"/>
                <a:cs typeface="Calibri"/>
                <a:sym typeface="Calibri"/>
              </a:rPr>
              <a:t>Doubly-Robust Learner (</a:t>
            </a:r>
            <a:r>
              <a:rPr b="1" lang="en" sz="1800">
                <a:solidFill>
                  <a:schemeClr val="dk1"/>
                </a:solidFill>
                <a:latin typeface="Calibri"/>
                <a:ea typeface="Calibri"/>
                <a:cs typeface="Calibri"/>
                <a:sym typeface="Calibri"/>
              </a:rPr>
              <a:t>DR-Learner</a:t>
            </a:r>
            <a:r>
              <a:rPr lang="e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 sz="1800">
                <a:solidFill>
                  <a:schemeClr val="dk1"/>
                </a:solidFill>
                <a:latin typeface="Calibri"/>
                <a:ea typeface="Calibri"/>
                <a:cs typeface="Calibri"/>
                <a:sym typeface="Calibri"/>
              </a:rPr>
              <a:t>Residual-Learner (</a:t>
            </a:r>
            <a:r>
              <a:rPr b="1" lang="en" sz="1800">
                <a:solidFill>
                  <a:schemeClr val="dk1"/>
                </a:solidFill>
                <a:latin typeface="Calibri"/>
                <a:ea typeface="Calibri"/>
                <a:cs typeface="Calibri"/>
                <a:sym typeface="Calibri"/>
              </a:rPr>
              <a:t>R-Learner</a:t>
            </a:r>
            <a:r>
              <a:rPr lang="e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rgbClr val="674EA7"/>
                </a:solidFill>
                <a:latin typeface="Calibri"/>
                <a:ea typeface="Calibri"/>
                <a:cs typeface="Calibri"/>
                <a:sym typeface="Calibri"/>
              </a:rPr>
              <a:t>Bayesian Approach (using Forest-based learning):</a:t>
            </a:r>
            <a:endParaRPr b="1" sz="1800">
              <a:solidFill>
                <a:srgbClr val="674EA7"/>
              </a:solidFill>
              <a:latin typeface="Calibri"/>
              <a:ea typeface="Calibri"/>
              <a:cs typeface="Calibri"/>
              <a:sym typeface="Calibri"/>
            </a:endParaRPr>
          </a:p>
          <a:p>
            <a:pPr indent="0" lvl="0" marL="0" rtl="0" algn="l">
              <a:spcBef>
                <a:spcPts val="0"/>
              </a:spcBef>
              <a:spcAft>
                <a:spcPts val="0"/>
              </a:spcAft>
              <a:buNone/>
            </a:pPr>
            <a:r>
              <a:rPr lang="en" sz="1800">
                <a:solidFill>
                  <a:schemeClr val="dk1"/>
                </a:solidFill>
                <a:latin typeface="Calibri"/>
                <a:ea typeface="Calibri"/>
                <a:cs typeface="Calibri"/>
                <a:sym typeface="Calibri"/>
              </a:rPr>
              <a:t>Bayesian Additive Regression Trees (</a:t>
            </a:r>
            <a:r>
              <a:rPr b="1" lang="en" sz="1800">
                <a:solidFill>
                  <a:schemeClr val="dk1"/>
                </a:solidFill>
                <a:latin typeface="Calibri"/>
                <a:ea typeface="Calibri"/>
                <a:cs typeface="Calibri"/>
                <a:sym typeface="Calibri"/>
              </a:rPr>
              <a:t>BART</a:t>
            </a:r>
            <a:r>
              <a:rPr lang="en"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359" name="Google Shape;359;p52"/>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56103" y="747124"/>
            <a:ext cx="7886700" cy="2139157"/>
          </a:xfrm>
          <a:prstGeom prst="rect">
            <a:avLst/>
          </a:prstGeom>
          <a:noFill/>
          <a:ln>
            <a:noFill/>
          </a:ln>
        </p:spPr>
        <p:txBody>
          <a:bodyPr anchorCtr="0" anchor="b" bIns="22850" lIns="45725" spcFirstLastPara="1" rIns="45725" wrap="square" tIns="22850">
            <a:normAutofit/>
          </a:bodyPr>
          <a:lstStyle/>
          <a:p>
            <a:pPr indent="0" lvl="0" marL="0" rtl="0" algn="ctr">
              <a:lnSpc>
                <a:spcPct val="119994"/>
              </a:lnSpc>
              <a:spcBef>
                <a:spcPts val="0"/>
              </a:spcBef>
              <a:spcAft>
                <a:spcPts val="0"/>
              </a:spcAft>
              <a:buClr>
                <a:srgbClr val="FFFFFF"/>
              </a:buClr>
              <a:buSzPts val="3900"/>
              <a:buFont typeface="Calibri"/>
              <a:buNone/>
            </a:pPr>
            <a:r>
              <a:rPr lang="en"/>
              <a:t>Cross-Method Consistency in Estimating the Average Treatment Effect of Right Heart Catheterization</a:t>
            </a:r>
            <a:endParaRPr/>
          </a:p>
        </p:txBody>
      </p:sp>
      <p:sp>
        <p:nvSpPr>
          <p:cNvPr id="197" name="Google Shape;197;p35"/>
          <p:cNvSpPr txBox="1"/>
          <p:nvPr>
            <p:ph idx="1" type="body"/>
          </p:nvPr>
        </p:nvSpPr>
        <p:spPr>
          <a:xfrm>
            <a:off x="356103" y="3225493"/>
            <a:ext cx="7886700" cy="1124700"/>
          </a:xfrm>
          <a:prstGeom prst="rect">
            <a:avLst/>
          </a:prstGeom>
          <a:noFill/>
          <a:ln>
            <a:noFill/>
          </a:ln>
        </p:spPr>
        <p:txBody>
          <a:bodyPr anchorCtr="0" anchor="t" bIns="22850" lIns="45725" spcFirstLastPara="1" rIns="45725" wrap="square" tIns="22850">
            <a:normAutofit/>
          </a:bodyPr>
          <a:lstStyle/>
          <a:p>
            <a:pPr indent="0" lvl="0" marL="0" rtl="0" algn="ctr">
              <a:spcBef>
                <a:spcPts val="0"/>
              </a:spcBef>
              <a:spcAft>
                <a:spcPts val="0"/>
              </a:spcAft>
              <a:buClr>
                <a:srgbClr val="757575"/>
              </a:buClr>
              <a:buSzPts val="1200"/>
              <a:buNone/>
            </a:pPr>
            <a:r>
              <a:rPr b="1" lang="en" sz="1700">
                <a:solidFill>
                  <a:schemeClr val="lt1"/>
                </a:solidFill>
              </a:rPr>
              <a:t>Gabrielle Kraft - </a:t>
            </a:r>
            <a:r>
              <a:rPr lang="en" sz="1700">
                <a:solidFill>
                  <a:schemeClr val="lt1"/>
                </a:solidFill>
              </a:rPr>
              <a:t>Smith College</a:t>
            </a:r>
            <a:endParaRPr sz="1700">
              <a:solidFill>
                <a:schemeClr val="lt1"/>
              </a:solidFill>
            </a:endParaRPr>
          </a:p>
          <a:p>
            <a:pPr indent="0" lvl="0" marL="0" rtl="0" algn="ctr">
              <a:spcBef>
                <a:spcPts val="0"/>
              </a:spcBef>
              <a:spcAft>
                <a:spcPts val="0"/>
              </a:spcAft>
              <a:buClr>
                <a:srgbClr val="757575"/>
              </a:buClr>
              <a:buSzPts val="1200"/>
              <a:buNone/>
            </a:pPr>
            <a:r>
              <a:rPr b="1" lang="en" sz="1700">
                <a:solidFill>
                  <a:schemeClr val="lt1"/>
                </a:solidFill>
              </a:rPr>
              <a:t>Aditya Krishnan - </a:t>
            </a:r>
            <a:r>
              <a:rPr lang="en" sz="1700">
                <a:solidFill>
                  <a:schemeClr val="lt1"/>
                </a:solidFill>
              </a:rPr>
              <a:t>University of North Carolina Chapel Hill</a:t>
            </a:r>
            <a:endParaRPr sz="1700">
              <a:solidFill>
                <a:schemeClr val="lt1"/>
              </a:solidFill>
            </a:endParaRPr>
          </a:p>
          <a:p>
            <a:pPr indent="0" lvl="0" marL="0" rtl="0" algn="ctr">
              <a:spcBef>
                <a:spcPts val="0"/>
              </a:spcBef>
              <a:spcAft>
                <a:spcPts val="0"/>
              </a:spcAft>
              <a:buClr>
                <a:srgbClr val="757575"/>
              </a:buClr>
              <a:buSzPts val="1200"/>
              <a:buNone/>
            </a:pPr>
            <a:r>
              <a:rPr b="1" lang="en" sz="1700">
                <a:solidFill>
                  <a:schemeClr val="lt1"/>
                </a:solidFill>
              </a:rPr>
              <a:t>Akshay Kumar - </a:t>
            </a:r>
            <a:r>
              <a:rPr lang="en" sz="1700">
                <a:solidFill>
                  <a:schemeClr val="lt1"/>
                </a:solidFill>
              </a:rPr>
              <a:t>Harvard University</a:t>
            </a:r>
            <a:endParaRPr sz="1700">
              <a:solidFill>
                <a:schemeClr val="lt1"/>
              </a:solidFill>
            </a:endParaRPr>
          </a:p>
        </p:txBody>
      </p:sp>
      <p:sp>
        <p:nvSpPr>
          <p:cNvPr id="198" name="Google Shape;198;p35"/>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nvSpPr>
        <p:spPr>
          <a:xfrm>
            <a:off x="5560775" y="1703125"/>
            <a:ext cx="3346800" cy="21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800">
                <a:solidFill>
                  <a:schemeClr val="lt1"/>
                </a:solidFill>
                <a:latin typeface="Calibri"/>
                <a:ea typeface="Calibri"/>
                <a:cs typeface="Calibri"/>
                <a:sym typeface="Calibri"/>
              </a:rPr>
              <a:t>D</a:t>
            </a:r>
            <a:r>
              <a:rPr b="1" lang="en" sz="3800">
                <a:solidFill>
                  <a:schemeClr val="lt1"/>
                </a:solidFill>
                <a:latin typeface="Calibri"/>
                <a:ea typeface="Calibri"/>
                <a:cs typeface="Calibri"/>
                <a:sym typeface="Calibri"/>
              </a:rPr>
              <a:t>R-Learner</a:t>
            </a:r>
            <a:r>
              <a:rPr b="1" baseline="30000" lang="en" sz="3800">
                <a:solidFill>
                  <a:schemeClr val="lt1"/>
                </a:solidFill>
                <a:latin typeface="Calibri"/>
                <a:ea typeface="Calibri"/>
                <a:cs typeface="Calibri"/>
                <a:sym typeface="Calibri"/>
              </a:rPr>
              <a:t>1</a:t>
            </a:r>
            <a:r>
              <a:rPr b="1" lang="en" sz="3800">
                <a:solidFill>
                  <a:schemeClr val="lt1"/>
                </a:solidFill>
                <a:latin typeface="Calibri"/>
                <a:ea typeface="Calibri"/>
                <a:cs typeface="Calibri"/>
                <a:sym typeface="Calibri"/>
              </a:rPr>
              <a:t> and R</a:t>
            </a:r>
            <a:r>
              <a:rPr b="1" lang="en" sz="3800">
                <a:solidFill>
                  <a:schemeClr val="lt1"/>
                </a:solidFill>
                <a:latin typeface="Calibri"/>
                <a:ea typeface="Calibri"/>
                <a:cs typeface="Calibri"/>
                <a:sym typeface="Calibri"/>
              </a:rPr>
              <a:t>-Learner</a:t>
            </a:r>
            <a:r>
              <a:rPr b="1" baseline="30000" lang="en" sz="3800">
                <a:solidFill>
                  <a:schemeClr val="lt1"/>
                </a:solidFill>
                <a:latin typeface="Calibri"/>
                <a:ea typeface="Calibri"/>
                <a:cs typeface="Calibri"/>
                <a:sym typeface="Calibri"/>
              </a:rPr>
              <a:t>2</a:t>
            </a:r>
            <a:endParaRPr b="1" baseline="30000" sz="3800">
              <a:solidFill>
                <a:schemeClr val="lt1"/>
              </a:solidFill>
              <a:latin typeface="Calibri"/>
              <a:ea typeface="Calibri"/>
              <a:cs typeface="Calibri"/>
              <a:sym typeface="Calibri"/>
            </a:endParaRPr>
          </a:p>
        </p:txBody>
      </p:sp>
      <p:sp>
        <p:nvSpPr>
          <p:cNvPr id="365" name="Google Shape;365;p53"/>
          <p:cNvSpPr txBox="1"/>
          <p:nvPr/>
        </p:nvSpPr>
        <p:spPr>
          <a:xfrm>
            <a:off x="6482975" y="3309125"/>
            <a:ext cx="1502400" cy="7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200">
                <a:solidFill>
                  <a:schemeClr val="lt1"/>
                </a:solidFill>
                <a:latin typeface="Calibri"/>
                <a:ea typeface="Calibri"/>
                <a:cs typeface="Calibri"/>
                <a:sym typeface="Calibri"/>
              </a:rPr>
              <a:t>1</a:t>
            </a:r>
            <a:r>
              <a:rPr lang="en" sz="1200">
                <a:solidFill>
                  <a:schemeClr val="lt1"/>
                </a:solidFill>
                <a:latin typeface="Calibri"/>
                <a:ea typeface="Calibri"/>
                <a:cs typeface="Calibri"/>
                <a:sym typeface="Calibri"/>
              </a:rPr>
              <a:t>(Künzel et al., 2019)</a:t>
            </a:r>
            <a:endParaRPr sz="1200">
              <a:solidFill>
                <a:schemeClr val="lt1"/>
              </a:solidFill>
              <a:latin typeface="Calibri"/>
              <a:ea typeface="Calibri"/>
              <a:cs typeface="Calibri"/>
              <a:sym typeface="Calibri"/>
            </a:endParaRPr>
          </a:p>
          <a:p>
            <a:pPr indent="0" lvl="0" marL="0" rtl="0" algn="l">
              <a:spcBef>
                <a:spcPts val="0"/>
              </a:spcBef>
              <a:spcAft>
                <a:spcPts val="0"/>
              </a:spcAft>
              <a:buNone/>
            </a:pPr>
            <a:r>
              <a:rPr baseline="30000" lang="en" sz="1200">
                <a:solidFill>
                  <a:schemeClr val="lt1"/>
                </a:solidFill>
                <a:latin typeface="Calibri"/>
                <a:ea typeface="Calibri"/>
                <a:cs typeface="Calibri"/>
                <a:sym typeface="Calibri"/>
              </a:rPr>
              <a:t>2</a:t>
            </a:r>
            <a:r>
              <a:rPr lang="en" sz="1200">
                <a:solidFill>
                  <a:schemeClr val="lt1"/>
                </a:solidFill>
                <a:latin typeface="Calibri"/>
                <a:ea typeface="Calibri"/>
                <a:cs typeface="Calibri"/>
                <a:sym typeface="Calibri"/>
              </a:rPr>
              <a:t>(Nie &amp; Wager, 2021)</a:t>
            </a:r>
            <a:endParaRPr sz="1200">
              <a:solidFill>
                <a:schemeClr val="lt1"/>
              </a:solidFill>
              <a:latin typeface="Calibri"/>
              <a:ea typeface="Calibri"/>
              <a:cs typeface="Calibri"/>
              <a:sym typeface="Calibri"/>
            </a:endParaRPr>
          </a:p>
        </p:txBody>
      </p:sp>
      <p:pic>
        <p:nvPicPr>
          <p:cNvPr id="366" name="Google Shape;366;p53"/>
          <p:cNvPicPr preferRelativeResize="0"/>
          <p:nvPr/>
        </p:nvPicPr>
        <p:blipFill>
          <a:blip r:embed="rId3">
            <a:alphaModFix/>
          </a:blip>
          <a:stretch>
            <a:fillRect/>
          </a:stretch>
        </p:blipFill>
        <p:spPr>
          <a:xfrm>
            <a:off x="220400" y="348100"/>
            <a:ext cx="4907112" cy="366300"/>
          </a:xfrm>
          <a:prstGeom prst="rect">
            <a:avLst/>
          </a:prstGeom>
          <a:noFill/>
          <a:ln>
            <a:noFill/>
          </a:ln>
        </p:spPr>
      </p:pic>
      <p:cxnSp>
        <p:nvCxnSpPr>
          <p:cNvPr id="367" name="Google Shape;367;p53"/>
          <p:cNvCxnSpPr/>
          <p:nvPr/>
        </p:nvCxnSpPr>
        <p:spPr>
          <a:xfrm>
            <a:off x="3155725" y="714400"/>
            <a:ext cx="280200" cy="1080000"/>
          </a:xfrm>
          <a:prstGeom prst="straightConnector1">
            <a:avLst/>
          </a:prstGeom>
          <a:noFill/>
          <a:ln cap="flat" cmpd="sng" w="38100">
            <a:solidFill>
              <a:schemeClr val="dk2"/>
            </a:solidFill>
            <a:prstDash val="solid"/>
            <a:round/>
            <a:headEnd len="med" w="med" type="none"/>
            <a:tailEnd len="med" w="med" type="triangle"/>
          </a:ln>
        </p:spPr>
      </p:cxnSp>
      <p:pic>
        <p:nvPicPr>
          <p:cNvPr id="368" name="Google Shape;368;p53"/>
          <p:cNvPicPr preferRelativeResize="0"/>
          <p:nvPr/>
        </p:nvPicPr>
        <p:blipFill>
          <a:blip r:embed="rId4">
            <a:alphaModFix/>
          </a:blip>
          <a:stretch>
            <a:fillRect/>
          </a:stretch>
        </p:blipFill>
        <p:spPr>
          <a:xfrm>
            <a:off x="3227000" y="1846924"/>
            <a:ext cx="1081500" cy="379131"/>
          </a:xfrm>
          <a:prstGeom prst="rect">
            <a:avLst/>
          </a:prstGeom>
          <a:noFill/>
          <a:ln>
            <a:noFill/>
          </a:ln>
        </p:spPr>
      </p:pic>
      <p:sp>
        <p:nvSpPr>
          <p:cNvPr id="369" name="Google Shape;369;p53"/>
          <p:cNvSpPr txBox="1"/>
          <p:nvPr/>
        </p:nvSpPr>
        <p:spPr>
          <a:xfrm>
            <a:off x="170300" y="2517600"/>
            <a:ext cx="5007300" cy="13485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Calibri"/>
                <a:ea typeface="Calibri"/>
                <a:cs typeface="Calibri"/>
                <a:sym typeface="Calibri"/>
              </a:rPr>
              <a:t>Doubly Robust-Learner (DR-Learner)</a:t>
            </a:r>
            <a:r>
              <a:rPr lang="en" sz="1600">
                <a:solidFill>
                  <a:schemeClr val="dk1"/>
                </a:solidFill>
                <a:latin typeface="Calibri"/>
                <a:ea typeface="Calibri"/>
                <a:cs typeface="Calibri"/>
                <a:sym typeface="Calibri"/>
              </a:rPr>
              <a:t> refines this estimator, by incorporating the </a:t>
            </a:r>
            <a:r>
              <a:rPr b="1" lang="en" sz="1600">
                <a:solidFill>
                  <a:schemeClr val="dk1"/>
                </a:solidFill>
                <a:latin typeface="Calibri"/>
                <a:ea typeface="Calibri"/>
                <a:cs typeface="Calibri"/>
                <a:sym typeface="Calibri"/>
              </a:rPr>
              <a:t>propensity scores</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Residual-Learner (R-Learner)</a:t>
            </a:r>
            <a:r>
              <a:rPr lang="en" sz="1600">
                <a:solidFill>
                  <a:schemeClr val="dk1"/>
                </a:solidFill>
                <a:latin typeface="Calibri"/>
                <a:ea typeface="Calibri"/>
                <a:cs typeface="Calibri"/>
                <a:sym typeface="Calibri"/>
              </a:rPr>
              <a:t> does </a:t>
            </a:r>
            <a:r>
              <a:rPr b="1" lang="en" sz="1600">
                <a:solidFill>
                  <a:schemeClr val="dk1"/>
                </a:solidFill>
                <a:latin typeface="Calibri"/>
                <a:ea typeface="Calibri"/>
                <a:cs typeface="Calibri"/>
                <a:sym typeface="Calibri"/>
              </a:rPr>
              <a:t>“Residual on Residual regression”</a:t>
            </a:r>
            <a:r>
              <a:rPr lang="en" sz="1600">
                <a:solidFill>
                  <a:schemeClr val="dk1"/>
                </a:solidFill>
                <a:latin typeface="Calibri"/>
                <a:ea typeface="Calibri"/>
                <a:cs typeface="Calibri"/>
                <a:sym typeface="Calibri"/>
              </a:rPr>
              <a:t> and estimates </a:t>
            </a:r>
            <a:r>
              <a:rPr b="1" lang="en" sz="1600">
                <a:solidFill>
                  <a:schemeClr val="dk1"/>
                </a:solidFill>
                <a:latin typeface="Calibri"/>
                <a:ea typeface="Calibri"/>
                <a:cs typeface="Calibri"/>
                <a:sym typeface="Calibri"/>
              </a:rPr>
              <a:t>CATE</a:t>
            </a:r>
            <a:endParaRPr b="1"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70" name="Google Shape;370;p53"/>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71" name="Google Shape;371;p53"/>
          <p:cNvSpPr txBox="1"/>
          <p:nvPr/>
        </p:nvSpPr>
        <p:spPr>
          <a:xfrm>
            <a:off x="2242725" y="1851842"/>
            <a:ext cx="1304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latin typeface="Calibri"/>
                <a:ea typeface="Calibri"/>
                <a:cs typeface="Calibri"/>
                <a:sym typeface="Calibri"/>
              </a:rPr>
              <a:t>Estimated By:</a:t>
            </a:r>
            <a:endParaRPr b="1" sz="1200" u="sng">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nvSpPr>
        <p:spPr>
          <a:xfrm>
            <a:off x="5821650" y="1356325"/>
            <a:ext cx="3051600" cy="26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F4CCCC"/>
                </a:solidFill>
                <a:latin typeface="Calibri"/>
                <a:ea typeface="Calibri"/>
                <a:cs typeface="Calibri"/>
                <a:sym typeface="Calibri"/>
              </a:rPr>
              <a:t>B</a:t>
            </a:r>
            <a:r>
              <a:rPr lang="en" sz="3800">
                <a:solidFill>
                  <a:schemeClr val="lt1"/>
                </a:solidFill>
                <a:latin typeface="Calibri"/>
                <a:ea typeface="Calibri"/>
                <a:cs typeface="Calibri"/>
                <a:sym typeface="Calibri"/>
              </a:rPr>
              <a:t>ayesian </a:t>
            </a:r>
            <a:r>
              <a:rPr lang="en" sz="3800">
                <a:solidFill>
                  <a:srgbClr val="F4CCCC"/>
                </a:solidFill>
                <a:latin typeface="Calibri"/>
                <a:ea typeface="Calibri"/>
                <a:cs typeface="Calibri"/>
                <a:sym typeface="Calibri"/>
              </a:rPr>
              <a:t>A</a:t>
            </a:r>
            <a:r>
              <a:rPr lang="en" sz="3800">
                <a:solidFill>
                  <a:schemeClr val="lt1"/>
                </a:solidFill>
                <a:latin typeface="Calibri"/>
                <a:ea typeface="Calibri"/>
                <a:cs typeface="Calibri"/>
                <a:sym typeface="Calibri"/>
              </a:rPr>
              <a:t>dditive</a:t>
            </a:r>
            <a:endParaRPr sz="3800">
              <a:solidFill>
                <a:schemeClr val="lt1"/>
              </a:solidFill>
              <a:latin typeface="Calibri"/>
              <a:ea typeface="Calibri"/>
              <a:cs typeface="Calibri"/>
              <a:sym typeface="Calibri"/>
            </a:endParaRPr>
          </a:p>
          <a:p>
            <a:pPr indent="0" lvl="0" marL="0" rtl="0" algn="l">
              <a:spcBef>
                <a:spcPts val="0"/>
              </a:spcBef>
              <a:spcAft>
                <a:spcPts val="0"/>
              </a:spcAft>
              <a:buNone/>
            </a:pPr>
            <a:r>
              <a:rPr lang="en" sz="3800">
                <a:solidFill>
                  <a:srgbClr val="F4CCCC"/>
                </a:solidFill>
                <a:latin typeface="Calibri"/>
                <a:ea typeface="Calibri"/>
                <a:cs typeface="Calibri"/>
                <a:sym typeface="Calibri"/>
              </a:rPr>
              <a:t>R</a:t>
            </a:r>
            <a:r>
              <a:rPr lang="en" sz="3800">
                <a:solidFill>
                  <a:schemeClr val="lt1"/>
                </a:solidFill>
                <a:latin typeface="Calibri"/>
                <a:ea typeface="Calibri"/>
                <a:cs typeface="Calibri"/>
                <a:sym typeface="Calibri"/>
              </a:rPr>
              <a:t>egression</a:t>
            </a:r>
            <a:endParaRPr sz="3800">
              <a:solidFill>
                <a:schemeClr val="lt1"/>
              </a:solidFill>
              <a:latin typeface="Calibri"/>
              <a:ea typeface="Calibri"/>
              <a:cs typeface="Calibri"/>
              <a:sym typeface="Calibri"/>
            </a:endParaRPr>
          </a:p>
          <a:p>
            <a:pPr indent="0" lvl="0" marL="0" rtl="0" algn="l">
              <a:spcBef>
                <a:spcPts val="0"/>
              </a:spcBef>
              <a:spcAft>
                <a:spcPts val="0"/>
              </a:spcAft>
              <a:buNone/>
            </a:pPr>
            <a:r>
              <a:rPr lang="en" sz="3800">
                <a:solidFill>
                  <a:srgbClr val="F4CCCC"/>
                </a:solidFill>
                <a:latin typeface="Calibri"/>
                <a:ea typeface="Calibri"/>
                <a:cs typeface="Calibri"/>
                <a:sym typeface="Calibri"/>
              </a:rPr>
              <a:t>T</a:t>
            </a:r>
            <a:r>
              <a:rPr lang="en" sz="3800">
                <a:solidFill>
                  <a:schemeClr val="lt1"/>
                </a:solidFill>
                <a:latin typeface="Calibri"/>
                <a:ea typeface="Calibri"/>
                <a:cs typeface="Calibri"/>
                <a:sym typeface="Calibri"/>
              </a:rPr>
              <a:t>rees</a:t>
            </a:r>
            <a:r>
              <a:rPr baseline="30000" lang="en" sz="3800">
                <a:solidFill>
                  <a:schemeClr val="lt1"/>
                </a:solidFill>
                <a:latin typeface="Calibri"/>
                <a:ea typeface="Calibri"/>
                <a:cs typeface="Calibri"/>
                <a:sym typeface="Calibri"/>
              </a:rPr>
              <a:t>3</a:t>
            </a:r>
            <a:endParaRPr baseline="30000" sz="3800">
              <a:solidFill>
                <a:schemeClr val="lt1"/>
              </a:solidFill>
              <a:latin typeface="Calibri"/>
              <a:ea typeface="Calibri"/>
              <a:cs typeface="Calibri"/>
              <a:sym typeface="Calibri"/>
            </a:endParaRPr>
          </a:p>
        </p:txBody>
      </p:sp>
      <p:sp>
        <p:nvSpPr>
          <p:cNvPr id="377" name="Google Shape;377;p54"/>
          <p:cNvSpPr txBox="1"/>
          <p:nvPr/>
        </p:nvSpPr>
        <p:spPr>
          <a:xfrm>
            <a:off x="62075" y="205750"/>
            <a:ext cx="5200800" cy="19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Grow </a:t>
            </a:r>
            <a:r>
              <a:rPr b="1" lang="en" sz="1600">
                <a:solidFill>
                  <a:schemeClr val="dk1"/>
                </a:solidFill>
                <a:latin typeface="Calibri"/>
                <a:ea typeface="Calibri"/>
                <a:cs typeface="Calibri"/>
                <a:sym typeface="Calibri"/>
              </a:rPr>
              <a:t>2 separate forests</a:t>
            </a:r>
            <a:r>
              <a:rPr lang="en" sz="1600">
                <a:solidFill>
                  <a:schemeClr val="dk1"/>
                </a:solidFill>
                <a:latin typeface="Calibri"/>
                <a:ea typeface="Calibri"/>
                <a:cs typeface="Calibri"/>
                <a:sym typeface="Calibri"/>
              </a:rPr>
              <a:t> on the </a:t>
            </a:r>
            <a:r>
              <a:rPr b="1" lang="en" sz="1600">
                <a:solidFill>
                  <a:schemeClr val="dk1"/>
                </a:solidFill>
                <a:latin typeface="Calibri"/>
                <a:ea typeface="Calibri"/>
                <a:cs typeface="Calibri"/>
                <a:sym typeface="Calibri"/>
              </a:rPr>
              <a:t>treated</a:t>
            </a:r>
            <a:r>
              <a:rPr lang="en" sz="1600">
                <a:solidFill>
                  <a:schemeClr val="dk1"/>
                </a:solidFill>
                <a:latin typeface="Calibri"/>
                <a:ea typeface="Calibri"/>
                <a:cs typeface="Calibri"/>
                <a:sym typeface="Calibri"/>
              </a:rPr>
              <a:t> and the </a:t>
            </a:r>
            <a:r>
              <a:rPr b="1" lang="en" sz="1600">
                <a:solidFill>
                  <a:schemeClr val="dk1"/>
                </a:solidFill>
                <a:latin typeface="Calibri"/>
                <a:ea typeface="Calibri"/>
                <a:cs typeface="Calibri"/>
                <a:sym typeface="Calibri"/>
              </a:rPr>
              <a:t>control</a:t>
            </a:r>
            <a:r>
              <a:rPr lang="en" sz="1600">
                <a:solidFill>
                  <a:schemeClr val="dk1"/>
                </a:solidFill>
                <a:latin typeface="Calibri"/>
                <a:ea typeface="Calibri"/>
                <a:cs typeface="Calibri"/>
                <a:sym typeface="Calibri"/>
              </a:rPr>
              <a:t> population.</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Within each </a:t>
            </a:r>
            <a:r>
              <a:rPr b="1" lang="en" sz="1600">
                <a:solidFill>
                  <a:schemeClr val="dk1"/>
                </a:solidFill>
                <a:latin typeface="Calibri"/>
                <a:ea typeface="Calibri"/>
                <a:cs typeface="Calibri"/>
                <a:sym typeface="Calibri"/>
              </a:rPr>
              <a:t>forest</a:t>
            </a:r>
            <a:r>
              <a:rPr lang="en"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pic>
        <p:nvPicPr>
          <p:cNvPr id="378" name="Google Shape;378;p54"/>
          <p:cNvPicPr preferRelativeResize="0"/>
          <p:nvPr/>
        </p:nvPicPr>
        <p:blipFill rotWithShape="1">
          <a:blip r:embed="rId3">
            <a:alphaModFix/>
          </a:blip>
          <a:srcRect b="0" l="0" r="0" t="35098"/>
          <a:stretch/>
        </p:blipFill>
        <p:spPr>
          <a:xfrm>
            <a:off x="2117675" y="705075"/>
            <a:ext cx="1987800" cy="553500"/>
          </a:xfrm>
          <a:prstGeom prst="rect">
            <a:avLst/>
          </a:prstGeom>
          <a:noFill/>
          <a:ln>
            <a:noFill/>
          </a:ln>
        </p:spPr>
      </p:pic>
      <p:cxnSp>
        <p:nvCxnSpPr>
          <p:cNvPr id="379" name="Google Shape;379;p54"/>
          <p:cNvCxnSpPr/>
          <p:nvPr/>
        </p:nvCxnSpPr>
        <p:spPr>
          <a:xfrm>
            <a:off x="2526375" y="1886425"/>
            <a:ext cx="9000" cy="2150100"/>
          </a:xfrm>
          <a:prstGeom prst="straightConnector1">
            <a:avLst/>
          </a:prstGeom>
          <a:noFill/>
          <a:ln cap="flat" cmpd="sng" w="38100">
            <a:solidFill>
              <a:srgbClr val="FF0000"/>
            </a:solidFill>
            <a:prstDash val="solid"/>
            <a:round/>
            <a:headEnd len="med" w="med" type="none"/>
            <a:tailEnd len="med" w="med" type="triangle"/>
          </a:ln>
        </p:spPr>
      </p:cxnSp>
      <p:sp>
        <p:nvSpPr>
          <p:cNvPr id="380" name="Google Shape;380;p54"/>
          <p:cNvSpPr txBox="1"/>
          <p:nvPr/>
        </p:nvSpPr>
        <p:spPr>
          <a:xfrm>
            <a:off x="2578725" y="2584063"/>
            <a:ext cx="1353900" cy="408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356B"/>
                </a:solidFill>
                <a:highlight>
                  <a:srgbClr val="F5F5F5"/>
                </a:highlight>
                <a:latin typeface="Times New Roman"/>
                <a:ea typeface="Times New Roman"/>
                <a:cs typeface="Times New Roman"/>
                <a:sym typeface="Times New Roman"/>
              </a:rPr>
              <a:t>Depth (d)</a:t>
            </a:r>
            <a:r>
              <a:rPr lang="en">
                <a:solidFill>
                  <a:schemeClr val="dk1"/>
                </a:solidFill>
                <a:highlight>
                  <a:srgbClr val="F5F5F5"/>
                </a:highlight>
                <a:latin typeface="Times New Roman"/>
                <a:ea typeface="Times New Roman"/>
                <a:cs typeface="Times New Roman"/>
                <a:sym typeface="Times New Roman"/>
              </a:rPr>
              <a:t>​</a:t>
            </a:r>
            <a:endParaRPr>
              <a:solidFill>
                <a:schemeClr val="dk1"/>
              </a:solidFill>
              <a:latin typeface="Times New Roman"/>
              <a:ea typeface="Times New Roman"/>
              <a:cs typeface="Times New Roman"/>
              <a:sym typeface="Times New Roman"/>
            </a:endParaRPr>
          </a:p>
        </p:txBody>
      </p:sp>
      <p:pic>
        <p:nvPicPr>
          <p:cNvPr id="381" name="Google Shape;381;p54"/>
          <p:cNvPicPr preferRelativeResize="0"/>
          <p:nvPr/>
        </p:nvPicPr>
        <p:blipFill>
          <a:blip r:embed="rId4">
            <a:alphaModFix/>
          </a:blip>
          <a:stretch>
            <a:fillRect/>
          </a:stretch>
        </p:blipFill>
        <p:spPr>
          <a:xfrm>
            <a:off x="2578725" y="3045275"/>
            <a:ext cx="838760" cy="553225"/>
          </a:xfrm>
          <a:prstGeom prst="rect">
            <a:avLst/>
          </a:prstGeom>
          <a:noFill/>
          <a:ln>
            <a:noFill/>
          </a:ln>
        </p:spPr>
      </p:pic>
      <p:sp>
        <p:nvSpPr>
          <p:cNvPr id="382" name="Google Shape;382;p54"/>
          <p:cNvSpPr txBox="1"/>
          <p:nvPr/>
        </p:nvSpPr>
        <p:spPr>
          <a:xfrm>
            <a:off x="3860850" y="1356325"/>
            <a:ext cx="1422300" cy="6387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Output from </a:t>
            </a:r>
            <a:r>
              <a:rPr b="1" lang="en">
                <a:solidFill>
                  <a:schemeClr val="dk1"/>
                </a:solidFill>
                <a:latin typeface="Calibri"/>
                <a:ea typeface="Calibri"/>
                <a:cs typeface="Calibri"/>
                <a:sym typeface="Calibri"/>
              </a:rPr>
              <a:t>each tree</a:t>
            </a:r>
            <a:endParaRPr b="1">
              <a:solidFill>
                <a:schemeClr val="dk1"/>
              </a:solidFill>
              <a:latin typeface="Calibri"/>
              <a:ea typeface="Calibri"/>
              <a:cs typeface="Calibri"/>
              <a:sym typeface="Calibri"/>
            </a:endParaRPr>
          </a:p>
        </p:txBody>
      </p:sp>
      <p:pic>
        <p:nvPicPr>
          <p:cNvPr id="383" name="Google Shape;383;p54"/>
          <p:cNvPicPr preferRelativeResize="0"/>
          <p:nvPr/>
        </p:nvPicPr>
        <p:blipFill>
          <a:blip r:embed="rId5">
            <a:alphaModFix/>
          </a:blip>
          <a:stretch>
            <a:fillRect/>
          </a:stretch>
        </p:blipFill>
        <p:spPr>
          <a:xfrm>
            <a:off x="3124175" y="4059725"/>
            <a:ext cx="2038675" cy="305800"/>
          </a:xfrm>
          <a:prstGeom prst="rect">
            <a:avLst/>
          </a:prstGeom>
          <a:noFill/>
          <a:ln>
            <a:noFill/>
          </a:ln>
        </p:spPr>
      </p:pic>
      <p:cxnSp>
        <p:nvCxnSpPr>
          <p:cNvPr id="384" name="Google Shape;384;p54"/>
          <p:cNvCxnSpPr>
            <a:endCxn id="382" idx="1"/>
          </p:cNvCxnSpPr>
          <p:nvPr/>
        </p:nvCxnSpPr>
        <p:spPr>
          <a:xfrm>
            <a:off x="3250050" y="1186375"/>
            <a:ext cx="610800" cy="489300"/>
          </a:xfrm>
          <a:prstGeom prst="straightConnector1">
            <a:avLst/>
          </a:prstGeom>
          <a:noFill/>
          <a:ln cap="flat" cmpd="sng" w="28575">
            <a:solidFill>
              <a:schemeClr val="dk2"/>
            </a:solidFill>
            <a:prstDash val="solid"/>
            <a:round/>
            <a:headEnd len="med" w="med" type="none"/>
            <a:tailEnd len="med" w="med" type="triangle"/>
          </a:ln>
        </p:spPr>
      </p:cxnSp>
      <p:pic>
        <p:nvPicPr>
          <p:cNvPr id="385" name="Google Shape;385;p54"/>
          <p:cNvPicPr preferRelativeResize="0"/>
          <p:nvPr/>
        </p:nvPicPr>
        <p:blipFill>
          <a:blip r:embed="rId6">
            <a:alphaModFix/>
          </a:blip>
          <a:stretch>
            <a:fillRect/>
          </a:stretch>
        </p:blipFill>
        <p:spPr>
          <a:xfrm>
            <a:off x="195375" y="1534323"/>
            <a:ext cx="2154100" cy="2933001"/>
          </a:xfrm>
          <a:prstGeom prst="rect">
            <a:avLst/>
          </a:prstGeom>
          <a:noFill/>
          <a:ln>
            <a:noFill/>
          </a:ln>
        </p:spPr>
      </p:pic>
      <p:pic>
        <p:nvPicPr>
          <p:cNvPr id="386" name="Google Shape;386;p54"/>
          <p:cNvPicPr preferRelativeResize="0"/>
          <p:nvPr/>
        </p:nvPicPr>
        <p:blipFill>
          <a:blip r:embed="rId7">
            <a:alphaModFix/>
          </a:blip>
          <a:stretch>
            <a:fillRect/>
          </a:stretch>
        </p:blipFill>
        <p:spPr>
          <a:xfrm>
            <a:off x="1821175" y="4036513"/>
            <a:ext cx="838750" cy="468713"/>
          </a:xfrm>
          <a:prstGeom prst="rect">
            <a:avLst/>
          </a:prstGeom>
          <a:noFill/>
          <a:ln>
            <a:noFill/>
          </a:ln>
        </p:spPr>
      </p:pic>
      <p:pic>
        <p:nvPicPr>
          <p:cNvPr id="387" name="Google Shape;387;p54"/>
          <p:cNvPicPr preferRelativeResize="0"/>
          <p:nvPr/>
        </p:nvPicPr>
        <p:blipFill>
          <a:blip r:embed="rId8">
            <a:alphaModFix/>
          </a:blip>
          <a:stretch>
            <a:fillRect/>
          </a:stretch>
        </p:blipFill>
        <p:spPr>
          <a:xfrm>
            <a:off x="1427288" y="1417600"/>
            <a:ext cx="1718600" cy="638700"/>
          </a:xfrm>
          <a:prstGeom prst="rect">
            <a:avLst/>
          </a:prstGeom>
          <a:noFill/>
          <a:ln>
            <a:noFill/>
          </a:ln>
        </p:spPr>
      </p:pic>
      <p:pic>
        <p:nvPicPr>
          <p:cNvPr id="388" name="Google Shape;388;p54"/>
          <p:cNvPicPr preferRelativeResize="0"/>
          <p:nvPr/>
        </p:nvPicPr>
        <p:blipFill>
          <a:blip r:embed="rId9">
            <a:alphaModFix/>
          </a:blip>
          <a:stretch>
            <a:fillRect/>
          </a:stretch>
        </p:blipFill>
        <p:spPr>
          <a:xfrm>
            <a:off x="3860838" y="2992975"/>
            <a:ext cx="1151828" cy="408900"/>
          </a:xfrm>
          <a:prstGeom prst="rect">
            <a:avLst/>
          </a:prstGeom>
          <a:noFill/>
          <a:ln>
            <a:noFill/>
          </a:ln>
        </p:spPr>
      </p:pic>
      <p:sp>
        <p:nvSpPr>
          <p:cNvPr id="389" name="Google Shape;389;p54"/>
          <p:cNvSpPr txBox="1"/>
          <p:nvPr/>
        </p:nvSpPr>
        <p:spPr>
          <a:xfrm>
            <a:off x="5937550" y="3872275"/>
            <a:ext cx="20388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200">
                <a:solidFill>
                  <a:schemeClr val="lt1"/>
                </a:solidFill>
                <a:latin typeface="Calibri"/>
                <a:ea typeface="Calibri"/>
                <a:cs typeface="Calibri"/>
                <a:sym typeface="Calibri"/>
              </a:rPr>
              <a:t>3</a:t>
            </a:r>
            <a:r>
              <a:rPr lang="en" sz="1200">
                <a:solidFill>
                  <a:schemeClr val="lt1"/>
                </a:solidFill>
                <a:latin typeface="Calibri"/>
                <a:ea typeface="Calibri"/>
                <a:cs typeface="Calibri"/>
                <a:sym typeface="Calibri"/>
              </a:rPr>
              <a:t>(Chipman et al., 2010)</a:t>
            </a:r>
            <a:endParaRPr sz="1200">
              <a:solidFill>
                <a:schemeClr val="lt1"/>
              </a:solidFill>
              <a:latin typeface="Calibri"/>
              <a:ea typeface="Calibri"/>
              <a:cs typeface="Calibri"/>
              <a:sym typeface="Calibri"/>
            </a:endParaRPr>
          </a:p>
        </p:txBody>
      </p:sp>
      <p:cxnSp>
        <p:nvCxnSpPr>
          <p:cNvPr id="390" name="Google Shape;390;p54"/>
          <p:cNvCxnSpPr/>
          <p:nvPr/>
        </p:nvCxnSpPr>
        <p:spPr>
          <a:xfrm flipH="1" rot="10800000">
            <a:off x="1243488" y="1635250"/>
            <a:ext cx="246600" cy="203400"/>
          </a:xfrm>
          <a:prstGeom prst="straightConnector1">
            <a:avLst/>
          </a:prstGeom>
          <a:noFill/>
          <a:ln cap="flat" cmpd="sng" w="9525">
            <a:solidFill>
              <a:schemeClr val="dk2"/>
            </a:solidFill>
            <a:prstDash val="solid"/>
            <a:round/>
            <a:headEnd len="med" w="med" type="none"/>
            <a:tailEnd len="med" w="med" type="triangle"/>
          </a:ln>
        </p:spPr>
      </p:cxnSp>
      <p:cxnSp>
        <p:nvCxnSpPr>
          <p:cNvPr id="391" name="Google Shape;391;p54"/>
          <p:cNvCxnSpPr/>
          <p:nvPr/>
        </p:nvCxnSpPr>
        <p:spPr>
          <a:xfrm flipH="1" rot="10800000">
            <a:off x="1732050" y="2056300"/>
            <a:ext cx="174300" cy="319200"/>
          </a:xfrm>
          <a:prstGeom prst="straightConnector1">
            <a:avLst/>
          </a:prstGeom>
          <a:noFill/>
          <a:ln cap="flat" cmpd="sng" w="9525">
            <a:solidFill>
              <a:schemeClr val="dk2"/>
            </a:solidFill>
            <a:prstDash val="solid"/>
            <a:round/>
            <a:headEnd len="med" w="med" type="none"/>
            <a:tailEnd len="med" w="med" type="triangle"/>
          </a:ln>
        </p:spPr>
      </p:cxnSp>
      <p:cxnSp>
        <p:nvCxnSpPr>
          <p:cNvPr id="392" name="Google Shape;392;p54"/>
          <p:cNvCxnSpPr>
            <a:stCxn id="393" idx="4"/>
            <a:endCxn id="386" idx="0"/>
          </p:cNvCxnSpPr>
          <p:nvPr/>
        </p:nvCxnSpPr>
        <p:spPr>
          <a:xfrm>
            <a:off x="2117550" y="3526513"/>
            <a:ext cx="123000" cy="5100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54"/>
          <p:cNvCxnSpPr>
            <a:endCxn id="386" idx="0"/>
          </p:cNvCxnSpPr>
          <p:nvPr/>
        </p:nvCxnSpPr>
        <p:spPr>
          <a:xfrm>
            <a:off x="1761150" y="3972013"/>
            <a:ext cx="479400" cy="64500"/>
          </a:xfrm>
          <a:prstGeom prst="straightConnector1">
            <a:avLst/>
          </a:prstGeom>
          <a:noFill/>
          <a:ln cap="flat" cmpd="sng" w="9525">
            <a:solidFill>
              <a:schemeClr val="dk2"/>
            </a:solidFill>
            <a:prstDash val="solid"/>
            <a:round/>
            <a:headEnd len="med" w="med" type="none"/>
            <a:tailEnd len="med" w="med" type="triangle"/>
          </a:ln>
        </p:spPr>
      </p:cxnSp>
      <p:pic>
        <p:nvPicPr>
          <p:cNvPr id="395" name="Google Shape;395;p54"/>
          <p:cNvPicPr preferRelativeResize="0"/>
          <p:nvPr/>
        </p:nvPicPr>
        <p:blipFill rotWithShape="1">
          <a:blip r:embed="rId3">
            <a:alphaModFix/>
          </a:blip>
          <a:srcRect b="69045" l="0" r="0" t="0"/>
          <a:stretch/>
        </p:blipFill>
        <p:spPr>
          <a:xfrm>
            <a:off x="3250038" y="2228923"/>
            <a:ext cx="1987800" cy="264000"/>
          </a:xfrm>
          <a:prstGeom prst="rect">
            <a:avLst/>
          </a:prstGeom>
          <a:noFill/>
          <a:ln>
            <a:noFill/>
          </a:ln>
        </p:spPr>
      </p:pic>
      <p:cxnSp>
        <p:nvCxnSpPr>
          <p:cNvPr id="396" name="Google Shape;396;p54"/>
          <p:cNvCxnSpPr>
            <a:stCxn id="395" idx="2"/>
            <a:endCxn id="388" idx="0"/>
          </p:cNvCxnSpPr>
          <p:nvPr/>
        </p:nvCxnSpPr>
        <p:spPr>
          <a:xfrm>
            <a:off x="4243937" y="2492923"/>
            <a:ext cx="192900" cy="500100"/>
          </a:xfrm>
          <a:prstGeom prst="straightConnector1">
            <a:avLst/>
          </a:prstGeom>
          <a:noFill/>
          <a:ln cap="flat" cmpd="sng" w="9525">
            <a:solidFill>
              <a:schemeClr val="dk2"/>
            </a:solidFill>
            <a:prstDash val="solid"/>
            <a:round/>
            <a:headEnd len="med" w="med" type="none"/>
            <a:tailEnd len="med" w="med" type="triangle"/>
          </a:ln>
        </p:spPr>
      </p:cxnSp>
      <p:sp>
        <p:nvSpPr>
          <p:cNvPr id="397" name="Google Shape;397;p54"/>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664360" y="445550"/>
            <a:ext cx="80388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sz="2600"/>
              <a:t>Toy Example</a:t>
            </a:r>
            <a:endParaRPr sz="2600"/>
          </a:p>
        </p:txBody>
      </p:sp>
      <p:sp>
        <p:nvSpPr>
          <p:cNvPr id="403" name="Google Shape;403;p55"/>
          <p:cNvSpPr txBox="1"/>
          <p:nvPr>
            <p:ph idx="1" type="body"/>
          </p:nvPr>
        </p:nvSpPr>
        <p:spPr>
          <a:xfrm>
            <a:off x="646929" y="1136650"/>
            <a:ext cx="7086600" cy="3115500"/>
          </a:xfrm>
          <a:prstGeom prst="rect">
            <a:avLst/>
          </a:prstGeom>
        </p:spPr>
        <p:txBody>
          <a:bodyPr anchorCtr="0" anchor="t" bIns="22850" lIns="45725" spcFirstLastPara="1" rIns="45725" wrap="square" tIns="22850">
            <a:noAutofit/>
          </a:bodyPr>
          <a:lstStyle/>
          <a:p>
            <a:pPr indent="-336550" lvl="0" marL="457200" rtl="0" algn="l">
              <a:spcBef>
                <a:spcPts val="200"/>
              </a:spcBef>
              <a:spcAft>
                <a:spcPts val="0"/>
              </a:spcAft>
              <a:buSzPts val="1700"/>
              <a:buFont typeface="Calibri"/>
              <a:buChar char="•"/>
            </a:pPr>
            <a:r>
              <a:rPr b="1" lang="en" sz="1700"/>
              <a:t>5000 data points, 5 covariates, binary outcome</a:t>
            </a:r>
            <a:endParaRPr b="1" sz="1700"/>
          </a:p>
          <a:p>
            <a:pPr indent="0" lvl="0" marL="0" rtl="0" algn="l">
              <a:spcBef>
                <a:spcPts val="200"/>
              </a:spcBef>
              <a:spcAft>
                <a:spcPts val="0"/>
              </a:spcAft>
              <a:buNone/>
            </a:pPr>
            <a:r>
              <a:t/>
            </a:r>
            <a:endParaRPr b="1" sz="1700"/>
          </a:p>
          <a:p>
            <a:pPr indent="0" lvl="0" marL="0" rtl="0" algn="l">
              <a:spcBef>
                <a:spcPts val="200"/>
              </a:spcBef>
              <a:spcAft>
                <a:spcPts val="0"/>
              </a:spcAft>
              <a:buNone/>
            </a:pPr>
            <a:r>
              <a:rPr b="1" lang="en" sz="1900"/>
              <a:t>Two arm simulation:</a:t>
            </a:r>
            <a:endParaRPr b="1" sz="1900"/>
          </a:p>
          <a:p>
            <a:pPr indent="0" lvl="0" marL="0" rtl="0" algn="l">
              <a:spcBef>
                <a:spcPts val="200"/>
              </a:spcBef>
              <a:spcAft>
                <a:spcPts val="0"/>
              </a:spcAft>
              <a:buNone/>
            </a:pPr>
            <a:r>
              <a:t/>
            </a:r>
            <a:endParaRPr b="1" sz="1700"/>
          </a:p>
          <a:p>
            <a:pPr indent="-336550" lvl="0" marL="457200" rtl="0" algn="l">
              <a:spcBef>
                <a:spcPts val="200"/>
              </a:spcBef>
              <a:spcAft>
                <a:spcPts val="0"/>
              </a:spcAft>
              <a:buSzPts val="1700"/>
              <a:buFont typeface="Calibri"/>
              <a:buAutoNum type="alphaLcParenR"/>
            </a:pPr>
            <a:r>
              <a:rPr lang="en" sz="1700" u="sng"/>
              <a:t>Constant CATE (CATE = -0.10):</a:t>
            </a:r>
            <a:endParaRPr sz="1700"/>
          </a:p>
          <a:p>
            <a:pPr indent="-336550" lvl="1" marL="914400" rtl="0" algn="l">
              <a:spcBef>
                <a:spcPts val="0"/>
              </a:spcBef>
              <a:spcAft>
                <a:spcPts val="0"/>
              </a:spcAft>
              <a:buSzPts val="1700"/>
              <a:buFont typeface="Calibri"/>
              <a:buChar char="–"/>
            </a:pPr>
            <a:r>
              <a:rPr lang="en" sz="1700"/>
              <a:t>Homogeneous treatment effect for every observation</a:t>
            </a:r>
            <a:endParaRPr sz="1700"/>
          </a:p>
          <a:p>
            <a:pPr indent="-336550" lvl="1" marL="914400" rtl="0" algn="l">
              <a:spcBef>
                <a:spcPts val="0"/>
              </a:spcBef>
              <a:spcAft>
                <a:spcPts val="0"/>
              </a:spcAft>
              <a:buSzPts val="1700"/>
              <a:buChar char="–"/>
            </a:pPr>
            <a:r>
              <a:rPr b="1" lang="en" sz="1700"/>
              <a:t>Objective</a:t>
            </a:r>
            <a:r>
              <a:rPr lang="en" sz="1700"/>
              <a:t> </a:t>
            </a:r>
            <a:r>
              <a:rPr b="1" lang="en" sz="1700"/>
              <a:t>:</a:t>
            </a:r>
            <a:r>
              <a:rPr lang="en" sz="1700"/>
              <a:t> compare estimator spread when the true effect is uniform</a:t>
            </a:r>
            <a:endParaRPr sz="1700"/>
          </a:p>
          <a:p>
            <a:pPr indent="0" lvl="0" marL="0" rtl="0" algn="l">
              <a:spcBef>
                <a:spcPts val="200"/>
              </a:spcBef>
              <a:spcAft>
                <a:spcPts val="0"/>
              </a:spcAft>
              <a:buNone/>
            </a:pPr>
            <a:r>
              <a:t/>
            </a:r>
            <a:endParaRPr sz="1700"/>
          </a:p>
          <a:p>
            <a:pPr indent="-336550" lvl="0" marL="457200" rtl="0" algn="l">
              <a:spcBef>
                <a:spcPts val="200"/>
              </a:spcBef>
              <a:spcAft>
                <a:spcPts val="0"/>
              </a:spcAft>
              <a:buSzPts val="1700"/>
              <a:buFont typeface="Calibri"/>
              <a:buAutoNum type="alphaLcParenR"/>
            </a:pPr>
            <a:r>
              <a:rPr lang="en" sz="1700" u="sng"/>
              <a:t>2 Valued CATE:</a:t>
            </a:r>
            <a:endParaRPr sz="1700" u="sng"/>
          </a:p>
          <a:p>
            <a:pPr indent="-336550" lvl="1" marL="914400" rtl="0" algn="l">
              <a:spcBef>
                <a:spcPts val="0"/>
              </a:spcBef>
              <a:spcAft>
                <a:spcPts val="0"/>
              </a:spcAft>
              <a:buSzPts val="1700"/>
              <a:buFont typeface="Calibri"/>
              <a:buChar char="–"/>
            </a:pPr>
            <a:r>
              <a:rPr lang="en" sz="1700"/>
              <a:t>Effect varies with a single binary covariate</a:t>
            </a:r>
            <a:endParaRPr sz="1700"/>
          </a:p>
          <a:p>
            <a:pPr indent="-336550" lvl="1" marL="914400" rtl="0" algn="l">
              <a:spcBef>
                <a:spcPts val="0"/>
              </a:spcBef>
              <a:spcAft>
                <a:spcPts val="0"/>
              </a:spcAft>
              <a:buSzPts val="1700"/>
              <a:buChar char="–"/>
            </a:pPr>
            <a:r>
              <a:rPr b="1" lang="en" sz="1700"/>
              <a:t>Objective:</a:t>
            </a:r>
            <a:r>
              <a:rPr lang="en" sz="1700"/>
              <a:t> test each learner’s ability to detect heterogeneity</a:t>
            </a:r>
            <a:endParaRPr sz="1700"/>
          </a:p>
        </p:txBody>
      </p:sp>
      <p:sp>
        <p:nvSpPr>
          <p:cNvPr id="404" name="Google Shape;404;p55"/>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6"/>
          <p:cNvPicPr preferRelativeResize="0"/>
          <p:nvPr/>
        </p:nvPicPr>
        <p:blipFill rotWithShape="1">
          <a:blip r:embed="rId3">
            <a:alphaModFix/>
          </a:blip>
          <a:srcRect b="0" l="0" r="0" t="7612"/>
          <a:stretch/>
        </p:blipFill>
        <p:spPr>
          <a:xfrm>
            <a:off x="715400" y="323450"/>
            <a:ext cx="3190925" cy="2948100"/>
          </a:xfrm>
          <a:prstGeom prst="rect">
            <a:avLst/>
          </a:prstGeom>
          <a:noFill/>
          <a:ln>
            <a:noFill/>
          </a:ln>
        </p:spPr>
      </p:pic>
      <p:pic>
        <p:nvPicPr>
          <p:cNvPr id="410" name="Google Shape;410;p56"/>
          <p:cNvPicPr preferRelativeResize="0"/>
          <p:nvPr/>
        </p:nvPicPr>
        <p:blipFill rotWithShape="1">
          <a:blip r:embed="rId4">
            <a:alphaModFix/>
          </a:blip>
          <a:srcRect b="0" l="0" r="0" t="5882"/>
          <a:stretch/>
        </p:blipFill>
        <p:spPr>
          <a:xfrm>
            <a:off x="4497975" y="344425"/>
            <a:ext cx="3190925" cy="3003325"/>
          </a:xfrm>
          <a:prstGeom prst="rect">
            <a:avLst/>
          </a:prstGeom>
          <a:noFill/>
          <a:ln>
            <a:noFill/>
          </a:ln>
        </p:spPr>
      </p:pic>
      <p:sp>
        <p:nvSpPr>
          <p:cNvPr id="411" name="Google Shape;411;p56"/>
          <p:cNvSpPr txBox="1"/>
          <p:nvPr/>
        </p:nvSpPr>
        <p:spPr>
          <a:xfrm>
            <a:off x="2291525" y="3322825"/>
            <a:ext cx="33372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Calibri"/>
                <a:ea typeface="Calibri"/>
                <a:cs typeface="Calibri"/>
                <a:sym typeface="Calibri"/>
              </a:rPr>
              <a:t>Figure 1:</a:t>
            </a:r>
            <a:r>
              <a:rPr lang="en" sz="1000">
                <a:solidFill>
                  <a:schemeClr val="dk1"/>
                </a:solidFill>
                <a:latin typeface="Calibri"/>
                <a:ea typeface="Calibri"/>
                <a:cs typeface="Calibri"/>
                <a:sym typeface="Calibri"/>
              </a:rPr>
              <a:t> Density plots for simulation a) and simulation b)</a:t>
            </a:r>
            <a:endParaRPr sz="1000">
              <a:solidFill>
                <a:schemeClr val="dk1"/>
              </a:solidFill>
              <a:latin typeface="Calibri"/>
              <a:ea typeface="Calibri"/>
              <a:cs typeface="Calibri"/>
              <a:sym typeface="Calibri"/>
            </a:endParaRPr>
          </a:p>
        </p:txBody>
      </p:sp>
      <p:sp>
        <p:nvSpPr>
          <p:cNvPr id="412" name="Google Shape;412;p56"/>
          <p:cNvSpPr txBox="1"/>
          <p:nvPr>
            <p:ph idx="1" type="body"/>
          </p:nvPr>
        </p:nvSpPr>
        <p:spPr>
          <a:xfrm>
            <a:off x="475900" y="3876325"/>
            <a:ext cx="6079500" cy="1061700"/>
          </a:xfrm>
          <a:prstGeom prst="rect">
            <a:avLst/>
          </a:prstGeom>
          <a:solidFill>
            <a:srgbClr val="C9DAF8"/>
          </a:solidFill>
        </p:spPr>
        <p:txBody>
          <a:bodyPr anchorCtr="0" anchor="t" bIns="22850" lIns="45725" spcFirstLastPara="1" rIns="45725" wrap="square" tIns="22850">
            <a:noAutofit/>
          </a:bodyPr>
          <a:lstStyle/>
          <a:p>
            <a:pPr indent="0" lvl="0" marL="0" rtl="0" algn="l">
              <a:spcBef>
                <a:spcPts val="200"/>
              </a:spcBef>
              <a:spcAft>
                <a:spcPts val="0"/>
              </a:spcAft>
              <a:buNone/>
            </a:pPr>
            <a:r>
              <a:rPr lang="en" sz="1500"/>
              <a:t>Under homogeneity and near homogeneity conditions, estimates from </a:t>
            </a:r>
            <a:r>
              <a:rPr b="1" lang="en" sz="1500"/>
              <a:t>BART </a:t>
            </a:r>
            <a:r>
              <a:rPr lang="en" sz="1500"/>
              <a:t>seem to have a lesser spread followed by </a:t>
            </a:r>
            <a:r>
              <a:rPr b="1" lang="en" sz="1500"/>
              <a:t>DR-Learner </a:t>
            </a:r>
            <a:r>
              <a:rPr lang="en" sz="1500"/>
              <a:t>and </a:t>
            </a:r>
            <a:r>
              <a:rPr b="1" lang="en" sz="1500"/>
              <a:t>R-Learner</a:t>
            </a:r>
            <a:endParaRPr b="1" sz="1500"/>
          </a:p>
          <a:p>
            <a:pPr indent="0" lvl="0" marL="0" rtl="0" algn="l">
              <a:spcBef>
                <a:spcPts val="200"/>
              </a:spcBef>
              <a:spcAft>
                <a:spcPts val="0"/>
              </a:spcAft>
              <a:buNone/>
            </a:pPr>
            <a:r>
              <a:rPr lang="en" sz="1500"/>
              <a:t>However, the spread pattern might not hold under complex heterogeneity conditions</a:t>
            </a:r>
            <a:endParaRPr sz="1500"/>
          </a:p>
        </p:txBody>
      </p:sp>
      <p:sp>
        <p:nvSpPr>
          <p:cNvPr id="413" name="Google Shape;413;p56"/>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
        <p:nvSpPr>
          <p:cNvPr id="414" name="Google Shape;414;p56"/>
          <p:cNvSpPr txBox="1"/>
          <p:nvPr/>
        </p:nvSpPr>
        <p:spPr>
          <a:xfrm>
            <a:off x="1465700" y="63475"/>
            <a:ext cx="12243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Calibri"/>
                <a:ea typeface="Calibri"/>
                <a:cs typeface="Calibri"/>
                <a:sym typeface="Calibri"/>
              </a:rPr>
              <a:t>Uni-valued CATE</a:t>
            </a:r>
            <a:endParaRPr sz="1000">
              <a:solidFill>
                <a:schemeClr val="dk1"/>
              </a:solidFill>
              <a:latin typeface="Calibri"/>
              <a:ea typeface="Calibri"/>
              <a:cs typeface="Calibri"/>
              <a:sym typeface="Calibri"/>
            </a:endParaRPr>
          </a:p>
        </p:txBody>
      </p:sp>
      <p:sp>
        <p:nvSpPr>
          <p:cNvPr id="415" name="Google Shape;415;p56"/>
          <p:cNvSpPr txBox="1"/>
          <p:nvPr/>
        </p:nvSpPr>
        <p:spPr>
          <a:xfrm>
            <a:off x="5254888" y="63475"/>
            <a:ext cx="12243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Calibri"/>
                <a:ea typeface="Calibri"/>
                <a:cs typeface="Calibri"/>
                <a:sym typeface="Calibri"/>
              </a:rPr>
              <a:t>Bi-</a:t>
            </a:r>
            <a:r>
              <a:rPr b="1" lang="en" sz="1000">
                <a:solidFill>
                  <a:schemeClr val="dk1"/>
                </a:solidFill>
                <a:latin typeface="Calibri"/>
                <a:ea typeface="Calibri"/>
                <a:cs typeface="Calibri"/>
                <a:sym typeface="Calibri"/>
              </a:rPr>
              <a:t>valued CATE</a:t>
            </a:r>
            <a:endParaRPr sz="10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7"/>
          <p:cNvSpPr txBox="1"/>
          <p:nvPr>
            <p:ph type="title"/>
          </p:nvPr>
        </p:nvSpPr>
        <p:spPr>
          <a:xfrm>
            <a:off x="413400" y="2228849"/>
            <a:ext cx="7886700" cy="685800"/>
          </a:xfrm>
          <a:prstGeom prst="rect">
            <a:avLst/>
          </a:prstGeom>
        </p:spPr>
        <p:txBody>
          <a:bodyPr anchorCtr="0" anchor="b" bIns="22850" lIns="45725" spcFirstLastPara="1" rIns="45725" wrap="square" tIns="22850">
            <a:normAutofit fontScale="90000"/>
          </a:bodyPr>
          <a:lstStyle/>
          <a:p>
            <a:pPr indent="0" lvl="0" marL="0" rtl="0" algn="l">
              <a:spcBef>
                <a:spcPts val="0"/>
              </a:spcBef>
              <a:spcAft>
                <a:spcPts val="0"/>
              </a:spcAft>
              <a:buNone/>
            </a:pPr>
            <a:r>
              <a:rPr lang="en"/>
              <a:t>Applying these to the SUPPORT dataset</a:t>
            </a:r>
            <a:endParaRPr/>
          </a:p>
        </p:txBody>
      </p:sp>
      <p:sp>
        <p:nvSpPr>
          <p:cNvPr id="421" name="Google Shape;421;p57"/>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ph type="title"/>
          </p:nvPr>
        </p:nvSpPr>
        <p:spPr>
          <a:xfrm>
            <a:off x="661274" y="81200"/>
            <a:ext cx="80589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sz="2600"/>
              <a:t>SUPPORT Data: Model Recommendations</a:t>
            </a:r>
            <a:endParaRPr sz="2600"/>
          </a:p>
        </p:txBody>
      </p:sp>
      <p:pic>
        <p:nvPicPr>
          <p:cNvPr id="427" name="Google Shape;427;p58"/>
          <p:cNvPicPr preferRelativeResize="0"/>
          <p:nvPr/>
        </p:nvPicPr>
        <p:blipFill>
          <a:blip r:embed="rId3">
            <a:alphaModFix/>
          </a:blip>
          <a:stretch>
            <a:fillRect/>
          </a:stretch>
        </p:blipFill>
        <p:spPr>
          <a:xfrm>
            <a:off x="661275" y="915262"/>
            <a:ext cx="3443650" cy="3312975"/>
          </a:xfrm>
          <a:prstGeom prst="rect">
            <a:avLst/>
          </a:prstGeom>
          <a:noFill/>
          <a:ln>
            <a:noFill/>
          </a:ln>
        </p:spPr>
      </p:pic>
      <p:sp>
        <p:nvSpPr>
          <p:cNvPr id="428" name="Google Shape;428;p58"/>
          <p:cNvSpPr txBox="1"/>
          <p:nvPr/>
        </p:nvSpPr>
        <p:spPr>
          <a:xfrm>
            <a:off x="4317475" y="1985052"/>
            <a:ext cx="3593700" cy="2050500"/>
          </a:xfrm>
          <a:prstGeom prst="rect">
            <a:avLst/>
          </a:prstGeom>
          <a:solidFill>
            <a:schemeClr val="lt1"/>
          </a:solid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n = 5736 patients</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DR-Learner:</a:t>
            </a:r>
            <a:r>
              <a:rPr lang="en">
                <a:solidFill>
                  <a:schemeClr val="dk1"/>
                </a:solidFill>
                <a:latin typeface="Calibri"/>
                <a:ea typeface="Calibri"/>
                <a:cs typeface="Calibri"/>
                <a:sym typeface="Calibri"/>
              </a:rPr>
              <a:t> RHC for 537 (9.4%)</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R-Learner:</a:t>
            </a:r>
            <a:r>
              <a:rPr lang="en">
                <a:solidFill>
                  <a:schemeClr val="dk1"/>
                </a:solidFill>
                <a:latin typeface="Calibri"/>
                <a:ea typeface="Calibri"/>
                <a:cs typeface="Calibri"/>
                <a:sym typeface="Calibri"/>
              </a:rPr>
              <a:t> RHC for 43 (0.7%)</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BART:</a:t>
            </a:r>
            <a:r>
              <a:rPr lang="en">
                <a:solidFill>
                  <a:schemeClr val="dk1"/>
                </a:solidFill>
                <a:latin typeface="Calibri"/>
                <a:ea typeface="Calibri"/>
                <a:cs typeface="Calibri"/>
                <a:sym typeface="Calibri"/>
              </a:rPr>
              <a:t> RHC for 0 patients (0%)</a:t>
            </a: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Except 1 patient, everyone recommended RHC by </a:t>
            </a:r>
            <a:r>
              <a:rPr b="1" lang="en">
                <a:solidFill>
                  <a:schemeClr val="dk1"/>
                </a:solidFill>
                <a:latin typeface="Calibri"/>
                <a:ea typeface="Calibri"/>
                <a:cs typeface="Calibri"/>
                <a:sym typeface="Calibri"/>
              </a:rPr>
              <a:t>R-Learner</a:t>
            </a:r>
            <a:r>
              <a:rPr lang="en">
                <a:solidFill>
                  <a:schemeClr val="dk1"/>
                </a:solidFill>
                <a:latin typeface="Calibri"/>
                <a:ea typeface="Calibri"/>
                <a:cs typeface="Calibri"/>
                <a:sym typeface="Calibri"/>
              </a:rPr>
              <a:t> were recommended RHC by </a:t>
            </a:r>
            <a:r>
              <a:rPr b="1" lang="en">
                <a:solidFill>
                  <a:schemeClr val="dk1"/>
                </a:solidFill>
                <a:latin typeface="Calibri"/>
                <a:ea typeface="Calibri"/>
                <a:cs typeface="Calibri"/>
                <a:sym typeface="Calibri"/>
              </a:rPr>
              <a:t>DR-Learner</a:t>
            </a:r>
            <a:endParaRPr b="1">
              <a:solidFill>
                <a:schemeClr val="dk1"/>
              </a:solidFill>
              <a:latin typeface="Calibri"/>
              <a:ea typeface="Calibri"/>
              <a:cs typeface="Calibri"/>
              <a:sym typeface="Calibri"/>
            </a:endParaRPr>
          </a:p>
        </p:txBody>
      </p:sp>
      <p:sp>
        <p:nvSpPr>
          <p:cNvPr id="429" name="Google Shape;429;p58"/>
          <p:cNvSpPr txBox="1"/>
          <p:nvPr/>
        </p:nvSpPr>
        <p:spPr>
          <a:xfrm>
            <a:off x="715325" y="4690375"/>
            <a:ext cx="52542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Calibri"/>
                <a:ea typeface="Calibri"/>
                <a:cs typeface="Calibri"/>
                <a:sym typeface="Calibri"/>
              </a:rPr>
              <a:t>Figure 2:</a:t>
            </a:r>
            <a:r>
              <a:rPr lang="en" sz="1000">
                <a:solidFill>
                  <a:schemeClr val="dk1"/>
                </a:solidFill>
                <a:latin typeface="Calibri"/>
                <a:ea typeface="Calibri"/>
                <a:cs typeface="Calibri"/>
                <a:sym typeface="Calibri"/>
              </a:rPr>
              <a:t> Estimated CATE density plot for DR-Learner, R-Learner and BART</a:t>
            </a:r>
            <a:endParaRPr sz="1000">
              <a:solidFill>
                <a:schemeClr val="dk1"/>
              </a:solidFill>
              <a:latin typeface="Calibri"/>
              <a:ea typeface="Calibri"/>
              <a:cs typeface="Calibri"/>
              <a:sym typeface="Calibri"/>
            </a:endParaRPr>
          </a:p>
        </p:txBody>
      </p:sp>
      <p:cxnSp>
        <p:nvCxnSpPr>
          <p:cNvPr id="430" name="Google Shape;430;p58"/>
          <p:cNvCxnSpPr>
            <a:stCxn id="427" idx="2"/>
          </p:cNvCxnSpPr>
          <p:nvPr/>
        </p:nvCxnSpPr>
        <p:spPr>
          <a:xfrm>
            <a:off x="2383100" y="4228237"/>
            <a:ext cx="1662000" cy="4200"/>
          </a:xfrm>
          <a:prstGeom prst="straightConnector1">
            <a:avLst/>
          </a:prstGeom>
          <a:noFill/>
          <a:ln cap="flat" cmpd="sng" w="38100">
            <a:solidFill>
              <a:srgbClr val="FF0000"/>
            </a:solidFill>
            <a:prstDash val="solid"/>
            <a:round/>
            <a:headEnd len="med" w="med" type="none"/>
            <a:tailEnd len="med" w="med" type="triangle"/>
          </a:ln>
        </p:spPr>
      </p:cxnSp>
      <p:cxnSp>
        <p:nvCxnSpPr>
          <p:cNvPr id="431" name="Google Shape;431;p58"/>
          <p:cNvCxnSpPr>
            <a:stCxn id="427" idx="2"/>
          </p:cNvCxnSpPr>
          <p:nvPr/>
        </p:nvCxnSpPr>
        <p:spPr>
          <a:xfrm flipH="1">
            <a:off x="970700" y="4228237"/>
            <a:ext cx="1412400" cy="4200"/>
          </a:xfrm>
          <a:prstGeom prst="straightConnector1">
            <a:avLst/>
          </a:prstGeom>
          <a:noFill/>
          <a:ln cap="flat" cmpd="sng" w="38100">
            <a:solidFill>
              <a:srgbClr val="6AA84F"/>
            </a:solidFill>
            <a:prstDash val="solid"/>
            <a:round/>
            <a:headEnd len="med" w="med" type="none"/>
            <a:tailEnd len="med" w="med" type="triangle"/>
          </a:ln>
        </p:spPr>
      </p:cxnSp>
      <p:sp>
        <p:nvSpPr>
          <p:cNvPr id="432" name="Google Shape;432;p58"/>
          <p:cNvSpPr txBox="1"/>
          <p:nvPr/>
        </p:nvSpPr>
        <p:spPr>
          <a:xfrm>
            <a:off x="1336975" y="4299550"/>
            <a:ext cx="9537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6AA84F"/>
                </a:solidFill>
                <a:latin typeface="Times New Roman"/>
                <a:ea typeface="Times New Roman"/>
                <a:cs typeface="Times New Roman"/>
                <a:sym typeface="Times New Roman"/>
              </a:rPr>
              <a:t>RHC Good</a:t>
            </a:r>
            <a:endParaRPr b="1" sz="1000">
              <a:solidFill>
                <a:srgbClr val="6AA84F"/>
              </a:solidFill>
              <a:latin typeface="Times New Roman"/>
              <a:ea typeface="Times New Roman"/>
              <a:cs typeface="Times New Roman"/>
              <a:sym typeface="Times New Roman"/>
            </a:endParaRPr>
          </a:p>
        </p:txBody>
      </p:sp>
      <p:sp>
        <p:nvSpPr>
          <p:cNvPr id="433" name="Google Shape;433;p58"/>
          <p:cNvSpPr txBox="1"/>
          <p:nvPr/>
        </p:nvSpPr>
        <p:spPr>
          <a:xfrm>
            <a:off x="2852150" y="4299550"/>
            <a:ext cx="7239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FF0000"/>
                </a:solidFill>
                <a:latin typeface="Times New Roman"/>
                <a:ea typeface="Times New Roman"/>
                <a:cs typeface="Times New Roman"/>
                <a:sym typeface="Times New Roman"/>
              </a:rPr>
              <a:t>RHC Bad</a:t>
            </a:r>
            <a:endParaRPr b="1" sz="1000">
              <a:solidFill>
                <a:srgbClr val="FF0000"/>
              </a:solidFill>
              <a:latin typeface="Times New Roman"/>
              <a:ea typeface="Times New Roman"/>
              <a:cs typeface="Times New Roman"/>
              <a:sym typeface="Times New Roman"/>
            </a:endParaRPr>
          </a:p>
        </p:txBody>
      </p:sp>
      <p:sp>
        <p:nvSpPr>
          <p:cNvPr id="434" name="Google Shape;434;p58"/>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9"/>
          <p:cNvSpPr txBox="1"/>
          <p:nvPr>
            <p:ph type="title"/>
          </p:nvPr>
        </p:nvSpPr>
        <p:spPr>
          <a:xfrm>
            <a:off x="356103" y="-441401"/>
            <a:ext cx="7886700" cy="2139300"/>
          </a:xfrm>
          <a:prstGeom prst="rect">
            <a:avLst/>
          </a:prstGeom>
        </p:spPr>
        <p:txBody>
          <a:bodyPr anchorCtr="0" anchor="b" bIns="22850" lIns="45725" spcFirstLastPara="1" rIns="45725" wrap="square" tIns="22850">
            <a:normAutofit/>
          </a:bodyPr>
          <a:lstStyle/>
          <a:p>
            <a:pPr indent="0" lvl="0" marL="0" rtl="0" algn="l">
              <a:spcBef>
                <a:spcPts val="0"/>
              </a:spcBef>
              <a:spcAft>
                <a:spcPts val="0"/>
              </a:spcAft>
              <a:buNone/>
            </a:pPr>
            <a:r>
              <a:rPr lang="en"/>
              <a:t>Important Covariate Analysis</a:t>
            </a:r>
            <a:endParaRPr/>
          </a:p>
        </p:txBody>
      </p:sp>
      <p:sp>
        <p:nvSpPr>
          <p:cNvPr id="440" name="Google Shape;440;p59"/>
          <p:cNvSpPr txBox="1"/>
          <p:nvPr>
            <p:ph idx="1" type="body"/>
          </p:nvPr>
        </p:nvSpPr>
        <p:spPr>
          <a:xfrm>
            <a:off x="313575" y="2760550"/>
            <a:ext cx="5192700" cy="1989300"/>
          </a:xfrm>
          <a:prstGeom prst="rect">
            <a:avLst/>
          </a:prstGeom>
        </p:spPr>
        <p:txBody>
          <a:bodyPr anchorCtr="0" anchor="t" bIns="22850" lIns="45725" spcFirstLastPara="1" rIns="45725" wrap="square" tIns="22850">
            <a:noAutofit/>
          </a:bodyPr>
          <a:lstStyle/>
          <a:p>
            <a:pPr indent="0" lvl="0" marL="0" rtl="0" algn="l">
              <a:lnSpc>
                <a:spcPct val="80000"/>
              </a:lnSpc>
              <a:spcBef>
                <a:spcPts val="200"/>
              </a:spcBef>
              <a:spcAft>
                <a:spcPts val="0"/>
              </a:spcAft>
              <a:buSzPts val="688"/>
              <a:buNone/>
            </a:pPr>
            <a:r>
              <a:rPr b="1" lang="en" sz="1650">
                <a:solidFill>
                  <a:srgbClr val="F4CCCC"/>
                </a:solidFill>
              </a:rPr>
              <a:t>How do we define “importance”?</a:t>
            </a:r>
            <a:endParaRPr b="1" sz="1650">
              <a:solidFill>
                <a:srgbClr val="F4CCCC"/>
              </a:solidFill>
            </a:endParaRPr>
          </a:p>
          <a:p>
            <a:pPr indent="0" lvl="0" marL="0" rtl="0" algn="l">
              <a:lnSpc>
                <a:spcPct val="80000"/>
              </a:lnSpc>
              <a:spcBef>
                <a:spcPts val="200"/>
              </a:spcBef>
              <a:spcAft>
                <a:spcPts val="0"/>
              </a:spcAft>
              <a:buSzPts val="688"/>
              <a:buNone/>
            </a:pPr>
            <a:r>
              <a:t/>
            </a:r>
            <a:endParaRPr sz="1250">
              <a:solidFill>
                <a:schemeClr val="lt1"/>
              </a:solidFill>
            </a:endParaRPr>
          </a:p>
          <a:p>
            <a:pPr indent="-285750" lvl="0" marL="457200" rtl="0" algn="l">
              <a:lnSpc>
                <a:spcPct val="115000"/>
              </a:lnSpc>
              <a:spcBef>
                <a:spcPts val="1200"/>
              </a:spcBef>
              <a:spcAft>
                <a:spcPts val="0"/>
              </a:spcAft>
              <a:buClr>
                <a:schemeClr val="lt1"/>
              </a:buClr>
              <a:buSzPts val="900"/>
              <a:buChar char="●"/>
            </a:pPr>
            <a:r>
              <a:rPr lang="en" sz="1250">
                <a:solidFill>
                  <a:schemeClr val="lt1"/>
                </a:solidFill>
              </a:rPr>
              <a:t>For each covariate, record the percentage reduction in response‐variable (here: </a:t>
            </a:r>
            <a:r>
              <a:rPr b="1" lang="en" sz="1250">
                <a:solidFill>
                  <a:schemeClr val="lt1"/>
                </a:solidFill>
              </a:rPr>
              <a:t>estimated CATE</a:t>
            </a:r>
            <a:r>
              <a:rPr lang="en" sz="1250">
                <a:solidFill>
                  <a:schemeClr val="lt1"/>
                </a:solidFill>
              </a:rPr>
              <a:t>) variation across the nodes using this covariate to split on</a:t>
            </a:r>
            <a:endParaRPr sz="1250">
              <a:solidFill>
                <a:schemeClr val="lt1"/>
              </a:solidFill>
            </a:endParaRPr>
          </a:p>
          <a:p>
            <a:pPr indent="-285750" lvl="0" marL="457200" rtl="0" algn="l">
              <a:lnSpc>
                <a:spcPct val="115000"/>
              </a:lnSpc>
              <a:spcBef>
                <a:spcPts val="0"/>
              </a:spcBef>
              <a:spcAft>
                <a:spcPts val="0"/>
              </a:spcAft>
              <a:buClr>
                <a:schemeClr val="lt1"/>
              </a:buClr>
              <a:buSzPts val="900"/>
              <a:buChar char="●"/>
            </a:pPr>
            <a:r>
              <a:rPr lang="en" sz="1250">
                <a:solidFill>
                  <a:schemeClr val="lt1"/>
                </a:solidFill>
              </a:rPr>
              <a:t>Sum these </a:t>
            </a:r>
            <a:r>
              <a:rPr b="1" lang="en" sz="1250">
                <a:solidFill>
                  <a:schemeClr val="lt1"/>
                </a:solidFill>
              </a:rPr>
              <a:t>%‑decreases</a:t>
            </a:r>
            <a:r>
              <a:rPr lang="en" sz="1250">
                <a:solidFill>
                  <a:schemeClr val="lt1"/>
                </a:solidFill>
              </a:rPr>
              <a:t> over all splits where that covariate is used</a:t>
            </a:r>
            <a:endParaRPr sz="1250">
              <a:solidFill>
                <a:schemeClr val="lt1"/>
              </a:solidFill>
            </a:endParaRPr>
          </a:p>
          <a:p>
            <a:pPr indent="-285750" lvl="0" marL="457200" rtl="0" algn="l">
              <a:lnSpc>
                <a:spcPct val="115000"/>
              </a:lnSpc>
              <a:spcBef>
                <a:spcPts val="0"/>
              </a:spcBef>
              <a:spcAft>
                <a:spcPts val="0"/>
              </a:spcAft>
              <a:buClr>
                <a:schemeClr val="lt1"/>
              </a:buClr>
              <a:buSzPts val="900"/>
              <a:buChar char="●"/>
            </a:pPr>
            <a:r>
              <a:rPr lang="en" sz="1250">
                <a:solidFill>
                  <a:schemeClr val="lt1"/>
                </a:solidFill>
              </a:rPr>
              <a:t>Rank covariates by their total %‑decrease: larger totals indicate greater explanatory power</a:t>
            </a:r>
            <a:endParaRPr sz="1250">
              <a:solidFill>
                <a:schemeClr val="lt1"/>
              </a:solidFill>
            </a:endParaRPr>
          </a:p>
          <a:p>
            <a:pPr indent="-285750" lvl="0" marL="457200" rtl="0" algn="l">
              <a:lnSpc>
                <a:spcPct val="115000"/>
              </a:lnSpc>
              <a:spcBef>
                <a:spcPts val="0"/>
              </a:spcBef>
              <a:spcAft>
                <a:spcPts val="0"/>
              </a:spcAft>
              <a:buClr>
                <a:schemeClr val="lt1"/>
              </a:buClr>
              <a:buSzPts val="900"/>
              <a:buChar char="●"/>
            </a:pPr>
            <a:r>
              <a:rPr lang="en" sz="1250">
                <a:solidFill>
                  <a:schemeClr val="lt1"/>
                </a:solidFill>
              </a:rPr>
              <a:t>The resulting sorted list gives your variable‐importance ordering</a:t>
            </a:r>
            <a:endParaRPr sz="1250">
              <a:solidFill>
                <a:schemeClr val="lt1"/>
              </a:solidFill>
            </a:endParaRPr>
          </a:p>
        </p:txBody>
      </p:sp>
      <p:sp>
        <p:nvSpPr>
          <p:cNvPr id="441" name="Google Shape;441;p59"/>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821657" y="440925"/>
            <a:ext cx="7086600" cy="571500"/>
          </a:xfrm>
          <a:prstGeom prst="rect">
            <a:avLst/>
          </a:prstGeom>
        </p:spPr>
        <p:txBody>
          <a:bodyPr anchorCtr="0" anchor="ctr" bIns="22850" lIns="45725" spcFirstLastPara="1" rIns="45725" wrap="square" tIns="22850">
            <a:noAutofit/>
          </a:bodyPr>
          <a:lstStyle/>
          <a:p>
            <a:pPr indent="0" lvl="0" marL="0" rtl="0" algn="ctr">
              <a:spcBef>
                <a:spcPts val="0"/>
              </a:spcBef>
              <a:spcAft>
                <a:spcPts val="0"/>
              </a:spcAft>
              <a:buSzPts val="990"/>
              <a:buNone/>
            </a:pPr>
            <a:r>
              <a:rPr lang="en" sz="2600"/>
              <a:t>What are the most </a:t>
            </a:r>
            <a:r>
              <a:rPr lang="en" sz="2600"/>
              <a:t>important</a:t>
            </a:r>
            <a:r>
              <a:rPr lang="en" sz="2600"/>
              <a:t> categorical covariates driving recommendations?</a:t>
            </a:r>
            <a:endParaRPr sz="2600"/>
          </a:p>
        </p:txBody>
      </p:sp>
      <p:graphicFrame>
        <p:nvGraphicFramePr>
          <p:cNvPr id="447" name="Google Shape;447;p60"/>
          <p:cNvGraphicFramePr/>
          <p:nvPr/>
        </p:nvGraphicFramePr>
        <p:xfrm>
          <a:off x="1453200" y="1640025"/>
          <a:ext cx="3000000" cy="3000000"/>
        </p:xfrm>
        <a:graphic>
          <a:graphicData uri="http://schemas.openxmlformats.org/drawingml/2006/table">
            <a:tbl>
              <a:tblPr>
                <a:noFill/>
                <a:tableStyleId>{7226E053-86AA-4E5F-A95A-EE5533B3B5F2}</a:tableStyleId>
              </a:tblPr>
              <a:tblGrid>
                <a:gridCol w="3583875"/>
                <a:gridCol w="2239625"/>
              </a:tblGrid>
              <a:tr h="380975">
                <a:tc>
                  <a:txBody>
                    <a:bodyPr/>
                    <a:lstStyle/>
                    <a:p>
                      <a:pPr indent="0" lvl="0" marL="0" rtl="0" algn="ctr">
                        <a:spcBef>
                          <a:spcPts val="0"/>
                        </a:spcBef>
                        <a:spcAft>
                          <a:spcPts val="0"/>
                        </a:spcAft>
                        <a:buNone/>
                      </a:pPr>
                      <a:r>
                        <a:rPr b="1" lang="en" sz="2100">
                          <a:latin typeface="Calibri"/>
                          <a:ea typeface="Calibri"/>
                          <a:cs typeface="Calibri"/>
                          <a:sym typeface="Calibri"/>
                        </a:rPr>
                        <a:t>DR-Learner</a:t>
                      </a:r>
                      <a:endParaRPr b="1" sz="21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b="1" lang="en" sz="2100">
                          <a:latin typeface="Calibri"/>
                          <a:ea typeface="Calibri"/>
                          <a:cs typeface="Calibri"/>
                          <a:sym typeface="Calibri"/>
                        </a:rPr>
                        <a:t>R-Learner</a:t>
                      </a:r>
                      <a:endParaRPr b="1" sz="2100">
                        <a:latin typeface="Calibri"/>
                        <a:ea typeface="Calibri"/>
                        <a:cs typeface="Calibri"/>
                        <a:sym typeface="Calibri"/>
                      </a:endParaRPr>
                    </a:p>
                  </a:txBody>
                  <a:tcPr marT="91425" marB="91425" marR="91425" marL="91425">
                    <a:solidFill>
                      <a:srgbClr val="F4CCCC"/>
                    </a:solidFill>
                  </a:tcPr>
                </a:tc>
              </a:tr>
              <a:tr h="353775">
                <a:tc>
                  <a:txBody>
                    <a:bodyPr/>
                    <a:lstStyle/>
                    <a:p>
                      <a:pPr indent="0" lvl="0" marL="0" rtl="0" algn="l">
                        <a:spcBef>
                          <a:spcPts val="0"/>
                        </a:spcBef>
                        <a:spcAft>
                          <a:spcPts val="0"/>
                        </a:spcAft>
                        <a:buNone/>
                      </a:pPr>
                      <a:r>
                        <a:rPr lang="en">
                          <a:latin typeface="Calibri"/>
                          <a:ea typeface="Calibri"/>
                          <a:cs typeface="Calibri"/>
                          <a:sym typeface="Calibri"/>
                        </a:rPr>
                        <a:t>Primary Category of Disease​</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Primary Category of Disease​</a:t>
                      </a:r>
                      <a:endParaRPr/>
                    </a:p>
                  </a:txBody>
                  <a:tcPr marT="91425" marB="91425" marR="91425" marL="91425">
                    <a:solidFill>
                      <a:srgbClr val="CFE2F3"/>
                    </a:solidFill>
                  </a:tcPr>
                </a:tc>
              </a:tr>
              <a:tr h="353775">
                <a:tc>
                  <a:txBody>
                    <a:bodyPr/>
                    <a:lstStyle/>
                    <a:p>
                      <a:pPr indent="0" lvl="0" marL="0" rtl="0" algn="l">
                        <a:spcBef>
                          <a:spcPts val="0"/>
                        </a:spcBef>
                        <a:spcAft>
                          <a:spcPts val="0"/>
                        </a:spcAft>
                        <a:buNone/>
                      </a:pPr>
                      <a:r>
                        <a:rPr lang="en">
                          <a:latin typeface="Calibri"/>
                          <a:ea typeface="Calibri"/>
                          <a:cs typeface="Calibri"/>
                          <a:sym typeface="Calibri"/>
                        </a:rPr>
                        <a:t>Presence of Cancer​</a:t>
                      </a:r>
                      <a:endParaRPr>
                        <a:latin typeface="Calibri"/>
                        <a:ea typeface="Calibri"/>
                        <a:cs typeface="Calibri"/>
                        <a:sym typeface="Calibri"/>
                      </a:endParaRPr>
                    </a:p>
                  </a:txBody>
                  <a:tcPr marT="91425" marB="91425" marR="91425" marL="91425">
                    <a:solidFill>
                      <a:srgbClr val="D9EAD3"/>
                    </a:solidFill>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Sex</a:t>
                      </a:r>
                      <a:endParaRPr/>
                    </a:p>
                  </a:txBody>
                  <a:tcPr marT="91425" marB="91425" marR="91425" marL="91425">
                    <a:solidFill>
                      <a:srgbClr val="FCE5CD"/>
                    </a:solidFill>
                  </a:tcPr>
                </a:tc>
              </a:tr>
              <a:tr h="353775">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History of Malignancy​</a:t>
                      </a:r>
                      <a:endParaRPr>
                        <a:latin typeface="Calibri"/>
                        <a:ea typeface="Calibri"/>
                        <a:cs typeface="Calibri"/>
                        <a:sym typeface="Calibri"/>
                      </a:endParaRPr>
                    </a:p>
                  </a:txBody>
                  <a:tcPr marT="91425" marB="91425" marR="91425" marL="91425">
                    <a:solidFill>
                      <a:srgbClr val="D5A6BD"/>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Presence of Cancer​</a:t>
                      </a:r>
                      <a:endParaRPr/>
                    </a:p>
                  </a:txBody>
                  <a:tcPr marT="91425" marB="91425" marR="91425" marL="91425">
                    <a:solidFill>
                      <a:srgbClr val="D9EAD3"/>
                    </a:solidFill>
                  </a:tcPr>
                </a:tc>
              </a:tr>
              <a:tr h="353775">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Secondary Category of Disease​</a:t>
                      </a:r>
                      <a:endParaRPr>
                        <a:latin typeface="Calibri"/>
                        <a:ea typeface="Calibri"/>
                        <a:cs typeface="Calibri"/>
                        <a:sym typeface="Calibri"/>
                      </a:endParaRPr>
                    </a:p>
                  </a:txBody>
                  <a:tcPr marT="91425" marB="91425" marR="91425" marL="91425">
                    <a:lnB cap="flat" cmpd="sng" w="9525">
                      <a:solidFill>
                        <a:srgbClr val="D9D2E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History of Malignancy​</a:t>
                      </a:r>
                      <a:endParaRPr/>
                    </a:p>
                  </a:txBody>
                  <a:tcPr marT="91425" marB="91425" marR="91425" marL="91425">
                    <a:solidFill>
                      <a:srgbClr val="D5A6BD"/>
                    </a:solidFill>
                  </a:tcPr>
                </a:tc>
              </a:tr>
              <a:tr h="353775">
                <a:tc>
                  <a:txBody>
                    <a:bodyPr/>
                    <a:lstStyle/>
                    <a:p>
                      <a:pPr indent="0" lvl="0" marL="0" rtl="0" algn="l">
                        <a:spcBef>
                          <a:spcPts val="0"/>
                        </a:spcBef>
                        <a:spcAft>
                          <a:spcPts val="0"/>
                        </a:spcAft>
                        <a:buNone/>
                      </a:pPr>
                      <a:r>
                        <a:rPr lang="en">
                          <a:latin typeface="Calibri"/>
                          <a:ea typeface="Calibri"/>
                          <a:cs typeface="Calibri"/>
                          <a:sym typeface="Calibri"/>
                        </a:rPr>
                        <a:t>Sex</a:t>
                      </a:r>
                      <a:endParaRPr>
                        <a:latin typeface="Calibri"/>
                        <a:ea typeface="Calibri"/>
                        <a:cs typeface="Calibri"/>
                        <a:sym typeface="Calibri"/>
                      </a:endParaRPr>
                    </a:p>
                  </a:txBody>
                  <a:tcPr marT="91425" marB="91425" marR="91425" marL="91425">
                    <a:lnL cap="flat" cmpd="sng" w="9525">
                      <a:solidFill>
                        <a:srgbClr val="D9D2E9"/>
                      </a:solidFill>
                      <a:prstDash val="solid"/>
                      <a:round/>
                      <a:headEnd len="sm" w="sm" type="none"/>
                      <a:tailEnd len="sm" w="sm" type="none"/>
                    </a:lnL>
                    <a:lnR cap="flat" cmpd="sng" w="9525">
                      <a:solidFill>
                        <a:srgbClr val="D9D2E9"/>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rgbClr val="FCE5CD"/>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History of Immunity </a:t>
                      </a:r>
                      <a:endParaRPr/>
                    </a:p>
                  </a:txBody>
                  <a:tcPr marT="91425" marB="91425" marR="91425" marL="91425">
                    <a:lnL cap="flat" cmpd="sng" w="9525">
                      <a:solidFill>
                        <a:srgbClr val="D9D2E9"/>
                      </a:solidFill>
                      <a:prstDash val="solid"/>
                      <a:round/>
                      <a:headEnd len="sm" w="sm" type="none"/>
                      <a:tailEnd len="sm" w="sm" type="none"/>
                    </a:lnL>
                    <a:solidFill>
                      <a:schemeClr val="lt1"/>
                    </a:solidFill>
                  </a:tcPr>
                </a:tc>
              </a:tr>
            </a:tbl>
          </a:graphicData>
        </a:graphic>
      </p:graphicFrame>
      <p:sp>
        <p:nvSpPr>
          <p:cNvPr id="448" name="Google Shape;448;p60"/>
          <p:cNvSpPr txBox="1"/>
          <p:nvPr/>
        </p:nvSpPr>
        <p:spPr>
          <a:xfrm>
            <a:off x="1564775" y="4179450"/>
            <a:ext cx="52542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Calibri"/>
                <a:ea typeface="Calibri"/>
                <a:cs typeface="Calibri"/>
                <a:sym typeface="Calibri"/>
              </a:rPr>
              <a:t>Table 1</a:t>
            </a:r>
            <a:r>
              <a:rPr b="1" lang="en" sz="1000">
                <a:solidFill>
                  <a:schemeClr val="dk1"/>
                </a:solidFill>
                <a:latin typeface="Calibri"/>
                <a:ea typeface="Calibri"/>
                <a:cs typeface="Calibri"/>
                <a:sym typeface="Calibri"/>
              </a:rPr>
              <a:t>:</a:t>
            </a:r>
            <a:r>
              <a:rPr lang="en" sz="1000">
                <a:solidFill>
                  <a:schemeClr val="dk1"/>
                </a:solidFill>
                <a:latin typeface="Calibri"/>
                <a:ea typeface="Calibri"/>
                <a:cs typeface="Calibri"/>
                <a:sym typeface="Calibri"/>
              </a:rPr>
              <a:t> Overview of important categorical covariates in both DR-Learner and R-Learner</a:t>
            </a:r>
            <a:endParaRPr sz="1000">
              <a:solidFill>
                <a:schemeClr val="dk1"/>
              </a:solidFill>
              <a:latin typeface="Calibri"/>
              <a:ea typeface="Calibri"/>
              <a:cs typeface="Calibri"/>
              <a:sym typeface="Calibri"/>
            </a:endParaRPr>
          </a:p>
        </p:txBody>
      </p:sp>
      <p:sp>
        <p:nvSpPr>
          <p:cNvPr id="449" name="Google Shape;449;p60"/>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type="title"/>
          </p:nvPr>
        </p:nvSpPr>
        <p:spPr>
          <a:xfrm>
            <a:off x="536599" y="216575"/>
            <a:ext cx="8251500" cy="264000"/>
          </a:xfrm>
          <a:prstGeom prst="rect">
            <a:avLst/>
          </a:prstGeom>
        </p:spPr>
        <p:txBody>
          <a:bodyPr anchorCtr="0" anchor="ctr" bIns="22850" lIns="45725" spcFirstLastPara="1" rIns="45725" wrap="square" tIns="22850">
            <a:noAutofit/>
          </a:bodyPr>
          <a:lstStyle/>
          <a:p>
            <a:pPr indent="0" lvl="0" marL="0" rtl="0" algn="ctr">
              <a:spcBef>
                <a:spcPts val="0"/>
              </a:spcBef>
              <a:spcAft>
                <a:spcPts val="0"/>
              </a:spcAft>
              <a:buSzPts val="990"/>
              <a:buNone/>
            </a:pPr>
            <a:r>
              <a:rPr lang="en" sz="2600"/>
              <a:t>Primary Disease Category</a:t>
            </a:r>
            <a:endParaRPr sz="2600"/>
          </a:p>
        </p:txBody>
      </p:sp>
      <p:pic>
        <p:nvPicPr>
          <p:cNvPr id="455" name="Google Shape;455;p61"/>
          <p:cNvPicPr preferRelativeResize="0"/>
          <p:nvPr/>
        </p:nvPicPr>
        <p:blipFill>
          <a:blip r:embed="rId3">
            <a:alphaModFix/>
          </a:blip>
          <a:stretch>
            <a:fillRect/>
          </a:stretch>
        </p:blipFill>
        <p:spPr>
          <a:xfrm>
            <a:off x="383300" y="1234436"/>
            <a:ext cx="4319002" cy="2591814"/>
          </a:xfrm>
          <a:prstGeom prst="rect">
            <a:avLst/>
          </a:prstGeom>
          <a:noFill/>
          <a:ln>
            <a:noFill/>
          </a:ln>
        </p:spPr>
      </p:pic>
      <p:sp>
        <p:nvSpPr>
          <p:cNvPr id="456" name="Google Shape;456;p61"/>
          <p:cNvSpPr txBox="1"/>
          <p:nvPr/>
        </p:nvSpPr>
        <p:spPr>
          <a:xfrm>
            <a:off x="383300" y="3747800"/>
            <a:ext cx="36786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latin typeface="Calibri"/>
                <a:ea typeface="Calibri"/>
                <a:cs typeface="Calibri"/>
                <a:sym typeface="Calibri"/>
              </a:rPr>
              <a:t>Figure 3: </a:t>
            </a:r>
            <a:r>
              <a:rPr lang="en" sz="700">
                <a:solidFill>
                  <a:schemeClr val="dk1"/>
                </a:solidFill>
                <a:latin typeface="Calibri"/>
                <a:ea typeface="Calibri"/>
                <a:cs typeface="Calibri"/>
                <a:sym typeface="Calibri"/>
              </a:rPr>
              <a:t>Proportion of patients in each primary disease category, comparing DR‑Learner RHC recommendations versus non‑recommendations </a:t>
            </a:r>
            <a:endParaRPr sz="700">
              <a:solidFill>
                <a:schemeClr val="dk1"/>
              </a:solidFill>
              <a:latin typeface="Calibri"/>
              <a:ea typeface="Calibri"/>
              <a:cs typeface="Calibri"/>
              <a:sym typeface="Calibri"/>
            </a:endParaRPr>
          </a:p>
          <a:p>
            <a:pPr indent="0" lvl="0" marL="0" rtl="0" algn="l">
              <a:spcBef>
                <a:spcPts val="0"/>
              </a:spcBef>
              <a:spcAft>
                <a:spcPts val="0"/>
              </a:spcAft>
              <a:buNone/>
            </a:pPr>
            <a:r>
              <a:rPr lang="en" sz="700">
                <a:solidFill>
                  <a:schemeClr val="dk1"/>
                </a:solidFill>
                <a:latin typeface="Calibri"/>
                <a:ea typeface="Calibri"/>
                <a:cs typeface="Calibri"/>
                <a:sym typeface="Calibri"/>
              </a:rPr>
              <a:t> </a:t>
            </a:r>
            <a:endParaRPr sz="700">
              <a:solidFill>
                <a:schemeClr val="dk1"/>
              </a:solidFill>
              <a:latin typeface="Calibri"/>
              <a:ea typeface="Calibri"/>
              <a:cs typeface="Calibri"/>
              <a:sym typeface="Calibri"/>
            </a:endParaRPr>
          </a:p>
        </p:txBody>
      </p:sp>
      <p:sp>
        <p:nvSpPr>
          <p:cNvPr id="457" name="Google Shape;457;p61"/>
          <p:cNvSpPr txBox="1"/>
          <p:nvPr/>
        </p:nvSpPr>
        <p:spPr>
          <a:xfrm>
            <a:off x="4392299" y="3741788"/>
            <a:ext cx="4751700" cy="117600"/>
          </a:xfrm>
          <a:prstGeom prst="rect">
            <a:avLst/>
          </a:prstGeom>
          <a:noFill/>
          <a:ln>
            <a:noFill/>
          </a:ln>
        </p:spPr>
        <p:txBody>
          <a:bodyPr anchorCtr="0" anchor="t" bIns="40750" lIns="40750" spcFirstLastPara="1" rIns="40750" wrap="square" tIns="40750">
            <a:noAutofit/>
          </a:bodyPr>
          <a:lstStyle/>
          <a:p>
            <a:pPr indent="0" lvl="0" marL="0" rtl="0" algn="l">
              <a:spcBef>
                <a:spcPts val="0"/>
              </a:spcBef>
              <a:spcAft>
                <a:spcPts val="0"/>
              </a:spcAft>
              <a:buNone/>
            </a:pPr>
            <a:r>
              <a:rPr b="1" lang="en" sz="745">
                <a:solidFill>
                  <a:schemeClr val="dk1"/>
                </a:solidFill>
                <a:latin typeface="Calibri"/>
                <a:ea typeface="Calibri"/>
                <a:cs typeface="Calibri"/>
                <a:sym typeface="Calibri"/>
              </a:rPr>
              <a:t>Figure 4:</a:t>
            </a:r>
            <a:r>
              <a:rPr lang="en" sz="745">
                <a:solidFill>
                  <a:schemeClr val="dk1"/>
                </a:solidFill>
                <a:latin typeface="Calibri"/>
                <a:ea typeface="Calibri"/>
                <a:cs typeface="Calibri"/>
                <a:sym typeface="Calibri"/>
              </a:rPr>
              <a:t> 95 % confidence intervals for the mean causal‑forest–estimated CATE across primary disease categories</a:t>
            </a:r>
            <a:endParaRPr sz="745">
              <a:solidFill>
                <a:schemeClr val="dk1"/>
              </a:solidFill>
              <a:latin typeface="Calibri"/>
              <a:ea typeface="Calibri"/>
              <a:cs typeface="Calibri"/>
              <a:sym typeface="Calibri"/>
            </a:endParaRPr>
          </a:p>
        </p:txBody>
      </p:sp>
      <p:sp>
        <p:nvSpPr>
          <p:cNvPr id="458" name="Google Shape;458;p61"/>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pic>
        <p:nvPicPr>
          <p:cNvPr id="459" name="Google Shape;459;p61"/>
          <p:cNvPicPr preferRelativeResize="0"/>
          <p:nvPr/>
        </p:nvPicPr>
        <p:blipFill>
          <a:blip r:embed="rId4">
            <a:alphaModFix/>
          </a:blip>
          <a:stretch>
            <a:fillRect/>
          </a:stretch>
        </p:blipFill>
        <p:spPr>
          <a:xfrm>
            <a:off x="4701275" y="1161070"/>
            <a:ext cx="4319001" cy="259070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2"/>
          <p:cNvSpPr txBox="1"/>
          <p:nvPr>
            <p:ph type="title"/>
          </p:nvPr>
        </p:nvSpPr>
        <p:spPr>
          <a:xfrm>
            <a:off x="2514600" y="339101"/>
            <a:ext cx="4114800" cy="482400"/>
          </a:xfrm>
          <a:prstGeom prst="rect">
            <a:avLst/>
          </a:prstGeom>
        </p:spPr>
        <p:txBody>
          <a:bodyPr anchorCtr="0" anchor="ctr" bIns="22850" lIns="45725" spcFirstLastPara="1" rIns="45725" wrap="square" tIns="22850">
            <a:normAutofit fontScale="90000"/>
          </a:bodyPr>
          <a:lstStyle/>
          <a:p>
            <a:pPr indent="0" lvl="0" marL="0" rtl="0" algn="ctr">
              <a:spcBef>
                <a:spcPts val="0"/>
              </a:spcBef>
              <a:spcAft>
                <a:spcPts val="0"/>
              </a:spcAft>
              <a:buClr>
                <a:schemeClr val="dk1"/>
              </a:buClr>
              <a:buSzPct val="38596"/>
              <a:buFont typeface="Arial"/>
              <a:buNone/>
            </a:pPr>
            <a:r>
              <a:rPr lang="en" sz="2850"/>
              <a:t>Cancer</a:t>
            </a:r>
            <a:endParaRPr sz="2850"/>
          </a:p>
          <a:p>
            <a:pPr indent="0" lvl="0" marL="0" rtl="0" algn="l">
              <a:spcBef>
                <a:spcPts val="0"/>
              </a:spcBef>
              <a:spcAft>
                <a:spcPts val="0"/>
              </a:spcAft>
              <a:buNone/>
            </a:pPr>
            <a:r>
              <a:t/>
            </a:r>
            <a:endParaRPr/>
          </a:p>
        </p:txBody>
      </p:sp>
      <p:sp>
        <p:nvSpPr>
          <p:cNvPr id="465" name="Google Shape;465;p62"/>
          <p:cNvSpPr txBox="1"/>
          <p:nvPr>
            <p:ph idx="1" type="body"/>
          </p:nvPr>
        </p:nvSpPr>
        <p:spPr>
          <a:xfrm>
            <a:off x="646925" y="728800"/>
            <a:ext cx="7997100" cy="845400"/>
          </a:xfrm>
          <a:prstGeom prst="rect">
            <a:avLst/>
          </a:prstGeom>
        </p:spPr>
        <p:txBody>
          <a:bodyPr anchorCtr="0" anchor="t" bIns="22850" lIns="45725" spcFirstLastPara="1" rIns="45725" wrap="square" tIns="22850">
            <a:normAutofit/>
          </a:bodyPr>
          <a:lstStyle/>
          <a:p>
            <a:pPr indent="-279400" lvl="0" marL="457200" rtl="0" algn="l">
              <a:lnSpc>
                <a:spcPct val="80000"/>
              </a:lnSpc>
              <a:spcBef>
                <a:spcPts val="200"/>
              </a:spcBef>
              <a:spcAft>
                <a:spcPts val="0"/>
              </a:spcAft>
              <a:buSzPts val="800"/>
              <a:buChar char="•"/>
            </a:pPr>
            <a:r>
              <a:rPr lang="en" sz="1500"/>
              <a:t>After Primary Disease Category, </a:t>
            </a:r>
            <a:r>
              <a:rPr b="1" lang="en" sz="1500"/>
              <a:t>Cancer</a:t>
            </a:r>
            <a:r>
              <a:rPr lang="en" sz="1500"/>
              <a:t> also gets flagged as one of the most important categorical covariates</a:t>
            </a:r>
            <a:endParaRPr sz="1500"/>
          </a:p>
          <a:p>
            <a:pPr indent="-279400" lvl="0" marL="457200" rtl="0" algn="l">
              <a:lnSpc>
                <a:spcPct val="80000"/>
              </a:lnSpc>
              <a:spcBef>
                <a:spcPts val="0"/>
              </a:spcBef>
              <a:spcAft>
                <a:spcPts val="0"/>
              </a:spcAft>
              <a:buSzPts val="800"/>
              <a:buChar char="•"/>
            </a:pPr>
            <a:r>
              <a:rPr lang="en" sz="1500"/>
              <a:t>Most people who get are </a:t>
            </a:r>
            <a:r>
              <a:rPr b="1" lang="en" sz="1500"/>
              <a:t>recommended RHC</a:t>
            </a:r>
            <a:r>
              <a:rPr lang="en" sz="1500"/>
              <a:t> are </a:t>
            </a:r>
            <a:r>
              <a:rPr b="1" lang="en" sz="1500"/>
              <a:t>cancer-free</a:t>
            </a:r>
            <a:endParaRPr b="1" sz="1500"/>
          </a:p>
          <a:p>
            <a:pPr indent="-279400" lvl="0" marL="457200" rtl="0" algn="l">
              <a:lnSpc>
                <a:spcPct val="80000"/>
              </a:lnSpc>
              <a:spcBef>
                <a:spcPts val="0"/>
              </a:spcBef>
              <a:spcAft>
                <a:spcPts val="0"/>
              </a:spcAft>
              <a:buSzPts val="800"/>
              <a:buChar char="•"/>
            </a:pPr>
            <a:r>
              <a:rPr lang="en" sz="1500"/>
              <a:t>However, being </a:t>
            </a:r>
            <a:r>
              <a:rPr b="1" lang="en" sz="1500"/>
              <a:t>cancer-free</a:t>
            </a:r>
            <a:r>
              <a:rPr lang="en" sz="1500"/>
              <a:t> does not guarantee RHC benefit</a:t>
            </a:r>
            <a:endParaRPr sz="1500"/>
          </a:p>
        </p:txBody>
      </p:sp>
      <p:pic>
        <p:nvPicPr>
          <p:cNvPr id="466" name="Google Shape;466;p62" title="cancer.png"/>
          <p:cNvPicPr preferRelativeResize="0"/>
          <p:nvPr/>
        </p:nvPicPr>
        <p:blipFill>
          <a:blip r:embed="rId3">
            <a:alphaModFix/>
          </a:blip>
          <a:stretch>
            <a:fillRect/>
          </a:stretch>
        </p:blipFill>
        <p:spPr>
          <a:xfrm>
            <a:off x="1101650" y="1813825"/>
            <a:ext cx="2523701" cy="2523701"/>
          </a:xfrm>
          <a:prstGeom prst="rect">
            <a:avLst/>
          </a:prstGeom>
          <a:noFill/>
          <a:ln>
            <a:noFill/>
          </a:ln>
        </p:spPr>
      </p:pic>
      <p:sp>
        <p:nvSpPr>
          <p:cNvPr id="467" name="Google Shape;467;p62"/>
          <p:cNvSpPr txBox="1"/>
          <p:nvPr/>
        </p:nvSpPr>
        <p:spPr>
          <a:xfrm>
            <a:off x="609350" y="4337525"/>
            <a:ext cx="36786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latin typeface="Calibri"/>
                <a:ea typeface="Calibri"/>
                <a:cs typeface="Calibri"/>
                <a:sym typeface="Calibri"/>
              </a:rPr>
              <a:t>Figure 5: </a:t>
            </a:r>
            <a:r>
              <a:rPr lang="en" sz="700">
                <a:solidFill>
                  <a:schemeClr val="dk1"/>
                </a:solidFill>
                <a:latin typeface="Calibri"/>
                <a:ea typeface="Calibri"/>
                <a:cs typeface="Calibri"/>
                <a:sym typeface="Calibri"/>
              </a:rPr>
              <a:t>Proportion of patients who have no cancer, cancer, or metastatic cancer </a:t>
            </a:r>
            <a:endParaRPr sz="700">
              <a:solidFill>
                <a:schemeClr val="dk1"/>
              </a:solidFill>
              <a:latin typeface="Calibri"/>
              <a:ea typeface="Calibri"/>
              <a:cs typeface="Calibri"/>
              <a:sym typeface="Calibri"/>
            </a:endParaRPr>
          </a:p>
        </p:txBody>
      </p:sp>
      <p:sp>
        <p:nvSpPr>
          <p:cNvPr id="468" name="Google Shape;468;p62"/>
          <p:cNvSpPr txBox="1"/>
          <p:nvPr/>
        </p:nvSpPr>
        <p:spPr>
          <a:xfrm>
            <a:off x="4099900" y="4223775"/>
            <a:ext cx="36786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solidFill>
                  <a:schemeClr val="dk1"/>
                </a:solidFill>
                <a:latin typeface="Calibri"/>
                <a:ea typeface="Calibri"/>
                <a:cs typeface="Calibri"/>
                <a:sym typeface="Calibri"/>
              </a:rPr>
              <a:t>Figure 6: </a:t>
            </a:r>
            <a:r>
              <a:rPr lang="en" sz="700">
                <a:solidFill>
                  <a:schemeClr val="dk1"/>
                </a:solidFill>
                <a:latin typeface="Calibri"/>
                <a:ea typeface="Calibri"/>
                <a:cs typeface="Calibri"/>
                <a:sym typeface="Calibri"/>
              </a:rPr>
              <a:t>95% confidence interval of mean CATE values by cancer status</a:t>
            </a:r>
            <a:endParaRPr sz="700">
              <a:solidFill>
                <a:schemeClr val="dk1"/>
              </a:solidFill>
              <a:latin typeface="Calibri"/>
              <a:ea typeface="Calibri"/>
              <a:cs typeface="Calibri"/>
              <a:sym typeface="Calibri"/>
            </a:endParaRPr>
          </a:p>
        </p:txBody>
      </p:sp>
      <p:sp>
        <p:nvSpPr>
          <p:cNvPr id="469" name="Google Shape;469;p62"/>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pic>
        <p:nvPicPr>
          <p:cNvPr id="470" name="Google Shape;470;p62"/>
          <p:cNvPicPr preferRelativeResize="0"/>
          <p:nvPr/>
        </p:nvPicPr>
        <p:blipFill>
          <a:blip r:embed="rId4">
            <a:alphaModFix/>
          </a:blip>
          <a:stretch>
            <a:fillRect/>
          </a:stretch>
        </p:blipFill>
        <p:spPr>
          <a:xfrm>
            <a:off x="4099900" y="1601275"/>
            <a:ext cx="3345449" cy="262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664340" y="445541"/>
            <a:ext cx="4114800" cy="571500"/>
          </a:xfrm>
          <a:prstGeom prst="rect">
            <a:avLst/>
          </a:prstGeom>
          <a:noFill/>
          <a:ln>
            <a:noFill/>
          </a:ln>
        </p:spPr>
        <p:txBody>
          <a:bodyPr anchorCtr="0" anchor="ctr" bIns="22850" lIns="45725" spcFirstLastPara="1" rIns="45725" wrap="square" tIns="22850">
            <a:normAutofit fontScale="90000"/>
          </a:bodyPr>
          <a:lstStyle/>
          <a:p>
            <a:pPr indent="0" lvl="0" marL="0" rtl="0" algn="l">
              <a:lnSpc>
                <a:spcPct val="159979"/>
              </a:lnSpc>
              <a:spcBef>
                <a:spcPts val="0"/>
              </a:spcBef>
              <a:spcAft>
                <a:spcPts val="0"/>
              </a:spcAft>
              <a:buClr>
                <a:srgbClr val="00356B"/>
              </a:buClr>
              <a:buSzPct val="100000"/>
              <a:buFont typeface="Calibri"/>
              <a:buNone/>
            </a:pPr>
            <a:r>
              <a:rPr lang="en"/>
              <a:t>Right Heart Catheterization (RHC)</a:t>
            </a:r>
            <a:endParaRPr/>
          </a:p>
        </p:txBody>
      </p:sp>
      <p:sp>
        <p:nvSpPr>
          <p:cNvPr id="204" name="Google Shape;204;p36"/>
          <p:cNvSpPr txBox="1"/>
          <p:nvPr>
            <p:ph idx="1" type="body"/>
          </p:nvPr>
        </p:nvSpPr>
        <p:spPr>
          <a:xfrm>
            <a:off x="664351" y="1062050"/>
            <a:ext cx="4838400" cy="3115500"/>
          </a:xfrm>
          <a:prstGeom prst="rect">
            <a:avLst/>
          </a:prstGeom>
          <a:noFill/>
          <a:ln>
            <a:noFill/>
          </a:ln>
        </p:spPr>
        <p:txBody>
          <a:bodyPr anchorCtr="0" anchor="t" bIns="22850" lIns="45725" spcFirstLastPara="1" rIns="45725" wrap="square" tIns="22850">
            <a:normAutofit/>
          </a:bodyPr>
          <a:lstStyle/>
          <a:p>
            <a:pPr indent="-285750" lvl="0" marL="457200" rtl="0" algn="l">
              <a:lnSpc>
                <a:spcPct val="115000"/>
              </a:lnSpc>
              <a:spcBef>
                <a:spcPts val="0"/>
              </a:spcBef>
              <a:spcAft>
                <a:spcPts val="0"/>
              </a:spcAft>
              <a:buSzPts val="900"/>
              <a:buChar char="●"/>
            </a:pPr>
            <a:r>
              <a:rPr lang="en"/>
              <a:t>Invasive diagnostic procedure that is done to </a:t>
            </a:r>
            <a:r>
              <a:rPr b="1" lang="en"/>
              <a:t>assess pressure in the pulmonary artery and right heart through a catheter</a:t>
            </a:r>
            <a:r>
              <a:rPr baseline="30000" lang="en"/>
              <a:t>1</a:t>
            </a:r>
            <a:endParaRPr baseline="30000"/>
          </a:p>
          <a:p>
            <a:pPr indent="-317500" lvl="1" marL="914400" rtl="0" algn="l">
              <a:lnSpc>
                <a:spcPct val="115000"/>
              </a:lnSpc>
              <a:spcBef>
                <a:spcPts val="0"/>
              </a:spcBef>
              <a:spcAft>
                <a:spcPts val="0"/>
              </a:spcAft>
              <a:buSzPts val="1400"/>
              <a:buChar char="○"/>
            </a:pPr>
            <a:r>
              <a:rPr lang="en"/>
              <a:t>Heart failure</a:t>
            </a:r>
            <a:endParaRPr/>
          </a:p>
          <a:p>
            <a:pPr indent="-317500" lvl="1" marL="914400" rtl="0" algn="l">
              <a:lnSpc>
                <a:spcPct val="115000"/>
              </a:lnSpc>
              <a:spcBef>
                <a:spcPts val="0"/>
              </a:spcBef>
              <a:spcAft>
                <a:spcPts val="0"/>
              </a:spcAft>
              <a:buSzPts val="1400"/>
              <a:buChar char="○"/>
            </a:pPr>
            <a:r>
              <a:rPr lang="en"/>
              <a:t>Pulmonary hypertension</a:t>
            </a:r>
            <a:endParaRPr/>
          </a:p>
          <a:p>
            <a:pPr indent="-317500" lvl="1" marL="914400" rtl="0" algn="l">
              <a:lnSpc>
                <a:spcPct val="115000"/>
              </a:lnSpc>
              <a:spcBef>
                <a:spcPts val="0"/>
              </a:spcBef>
              <a:spcAft>
                <a:spcPts val="0"/>
              </a:spcAft>
              <a:buSzPts val="1400"/>
              <a:buChar char="○"/>
            </a:pPr>
            <a:r>
              <a:rPr lang="en"/>
              <a:t>Cardiogenic shock</a:t>
            </a:r>
            <a:endParaRPr/>
          </a:p>
          <a:p>
            <a:pPr indent="-285750" lvl="0" marL="457200" rtl="0" algn="l">
              <a:lnSpc>
                <a:spcPct val="115000"/>
              </a:lnSpc>
              <a:spcBef>
                <a:spcPts val="0"/>
              </a:spcBef>
              <a:spcAft>
                <a:spcPts val="0"/>
              </a:spcAft>
              <a:buSzPts val="900"/>
              <a:buChar char="●"/>
            </a:pPr>
            <a:r>
              <a:rPr lang="en"/>
              <a:t>One of the most widely used cardiac procedures</a:t>
            </a:r>
            <a:r>
              <a:rPr baseline="30000" lang="en"/>
              <a:t>1</a:t>
            </a:r>
            <a:endParaRPr/>
          </a:p>
          <a:p>
            <a:pPr indent="-285750" lvl="1" marL="914400" rtl="0" algn="l">
              <a:lnSpc>
                <a:spcPct val="115000"/>
              </a:lnSpc>
              <a:spcBef>
                <a:spcPts val="0"/>
              </a:spcBef>
              <a:spcAft>
                <a:spcPts val="0"/>
              </a:spcAft>
              <a:buSzPts val="900"/>
              <a:buChar char="○"/>
            </a:pPr>
            <a:r>
              <a:rPr lang="en"/>
              <a:t>40% of critically ill patients had it done in 1980s</a:t>
            </a:r>
            <a:r>
              <a:rPr baseline="30000" lang="en" sz="1600"/>
              <a:t>2</a:t>
            </a:r>
            <a:endParaRPr/>
          </a:p>
          <a:p>
            <a:pPr indent="-285750" lvl="1" marL="914400" rtl="0" algn="l">
              <a:lnSpc>
                <a:spcPct val="115000"/>
              </a:lnSpc>
              <a:spcBef>
                <a:spcPts val="0"/>
              </a:spcBef>
              <a:spcAft>
                <a:spcPts val="0"/>
              </a:spcAft>
              <a:buSzPts val="900"/>
              <a:buChar char="○"/>
            </a:pPr>
            <a:r>
              <a:rPr lang="en"/>
              <a:t>Over 1 million people in 2022</a:t>
            </a:r>
            <a:r>
              <a:rPr baseline="30000" lang="en" sz="1600"/>
              <a:t>2</a:t>
            </a:r>
            <a:endParaRPr/>
          </a:p>
          <a:p>
            <a:pPr indent="-285750" lvl="0" marL="457200" rtl="0" algn="l">
              <a:lnSpc>
                <a:spcPct val="115000"/>
              </a:lnSpc>
              <a:spcBef>
                <a:spcPts val="0"/>
              </a:spcBef>
              <a:spcAft>
                <a:spcPts val="0"/>
              </a:spcAft>
              <a:buSzPts val="900"/>
              <a:buChar char="●"/>
            </a:pPr>
            <a:r>
              <a:rPr lang="en"/>
              <a:t>Benefits are </a:t>
            </a:r>
            <a:r>
              <a:rPr lang="en" u="sng"/>
              <a:t>long-debated and unclear</a:t>
            </a:r>
            <a:r>
              <a:rPr baseline="30000" lang="en"/>
              <a:t>2</a:t>
            </a:r>
            <a:endParaRPr/>
          </a:p>
          <a:p>
            <a:pPr indent="0" lvl="0" marL="0" rtl="0" algn="l">
              <a:lnSpc>
                <a:spcPct val="115000"/>
              </a:lnSpc>
              <a:spcBef>
                <a:spcPts val="0"/>
              </a:spcBef>
              <a:spcAft>
                <a:spcPts val="0"/>
              </a:spcAft>
              <a:buNone/>
            </a:pPr>
            <a:r>
              <a:t/>
            </a:r>
            <a:endParaRPr sz="1600"/>
          </a:p>
        </p:txBody>
      </p:sp>
      <p:pic>
        <p:nvPicPr>
          <p:cNvPr id="205" name="Google Shape;205;p36" title="Screenshot 2025-07-17 at 9.20.34 AM.png"/>
          <p:cNvPicPr preferRelativeResize="0"/>
          <p:nvPr/>
        </p:nvPicPr>
        <p:blipFill>
          <a:blip r:embed="rId3">
            <a:alphaModFix/>
          </a:blip>
          <a:stretch>
            <a:fillRect/>
          </a:stretch>
        </p:blipFill>
        <p:spPr>
          <a:xfrm>
            <a:off x="5562850" y="1222775"/>
            <a:ext cx="2381476" cy="2165525"/>
          </a:xfrm>
          <a:prstGeom prst="rect">
            <a:avLst/>
          </a:prstGeom>
          <a:noFill/>
          <a:ln>
            <a:noFill/>
          </a:ln>
        </p:spPr>
      </p:pic>
      <p:sp>
        <p:nvSpPr>
          <p:cNvPr id="206" name="Google Shape;206;p36"/>
          <p:cNvSpPr txBox="1"/>
          <p:nvPr/>
        </p:nvSpPr>
        <p:spPr>
          <a:xfrm>
            <a:off x="6482900" y="36234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200">
                <a:solidFill>
                  <a:schemeClr val="dk1"/>
                </a:solidFill>
                <a:latin typeface="Calibri"/>
                <a:ea typeface="Calibri"/>
                <a:cs typeface="Calibri"/>
                <a:sym typeface="Calibri"/>
              </a:rPr>
              <a:t>1</a:t>
            </a:r>
            <a:r>
              <a:rPr lang="en" sz="1200">
                <a:solidFill>
                  <a:schemeClr val="dk1"/>
                </a:solidFill>
                <a:highlight>
                  <a:schemeClr val="lt1"/>
                </a:highlight>
                <a:latin typeface="Calibri"/>
                <a:ea typeface="Calibri"/>
                <a:cs typeface="Calibri"/>
                <a:sym typeface="Calibri"/>
              </a:rPr>
              <a:t>Manda &amp; Baradhi</a:t>
            </a:r>
            <a:r>
              <a:rPr lang="en" sz="1200">
                <a:solidFill>
                  <a:schemeClr val="dk1"/>
                </a:solidFill>
                <a:latin typeface="Calibri"/>
                <a:ea typeface="Calibri"/>
                <a:cs typeface="Calibri"/>
                <a:sym typeface="Calibri"/>
              </a:rPr>
              <a:t>, 2023</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aseline="30000" lang="en" sz="1200">
                <a:solidFill>
                  <a:schemeClr val="dk1"/>
                </a:solidFill>
                <a:latin typeface="Calibri"/>
                <a:ea typeface="Calibri"/>
                <a:cs typeface="Calibri"/>
                <a:sym typeface="Calibri"/>
              </a:rPr>
              <a:t>2</a:t>
            </a:r>
            <a:r>
              <a:rPr lang="en" sz="1200">
                <a:solidFill>
                  <a:schemeClr val="dk1"/>
                </a:solidFill>
                <a:highlight>
                  <a:schemeClr val="lt1"/>
                </a:highlight>
                <a:latin typeface="Calibri"/>
                <a:ea typeface="Calibri"/>
                <a:cs typeface="Calibri"/>
                <a:sym typeface="Calibri"/>
              </a:rPr>
              <a:t>Katbamna et al., 2024</a:t>
            </a:r>
            <a:endParaRPr sz="1200">
              <a:solidFill>
                <a:schemeClr val="dk1"/>
              </a:solidFill>
              <a:highlight>
                <a:schemeClr val="lt1"/>
              </a:highlight>
              <a:latin typeface="Calibri"/>
              <a:ea typeface="Calibri"/>
              <a:cs typeface="Calibri"/>
              <a:sym typeface="Calibri"/>
            </a:endParaRPr>
          </a:p>
        </p:txBody>
      </p:sp>
      <p:sp>
        <p:nvSpPr>
          <p:cNvPr id="207" name="Google Shape;207;p36"/>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3"/>
          <p:cNvSpPr txBox="1"/>
          <p:nvPr>
            <p:ph type="title"/>
          </p:nvPr>
        </p:nvSpPr>
        <p:spPr>
          <a:xfrm>
            <a:off x="603949" y="745000"/>
            <a:ext cx="7309500" cy="571500"/>
          </a:xfrm>
          <a:prstGeom prst="rect">
            <a:avLst/>
          </a:prstGeom>
        </p:spPr>
        <p:txBody>
          <a:bodyPr anchorCtr="0" anchor="ctr" bIns="22850" lIns="45725" spcFirstLastPara="1" rIns="45725" wrap="square" tIns="22850">
            <a:noAutofit/>
          </a:bodyPr>
          <a:lstStyle/>
          <a:p>
            <a:pPr indent="0" lvl="0" marL="0" rtl="0" algn="ctr">
              <a:spcBef>
                <a:spcPts val="0"/>
              </a:spcBef>
              <a:spcAft>
                <a:spcPts val="0"/>
              </a:spcAft>
              <a:buClr>
                <a:schemeClr val="dk1"/>
              </a:buClr>
              <a:buSzPts val="990"/>
              <a:buFont typeface="Arial"/>
              <a:buNone/>
            </a:pPr>
            <a:r>
              <a:rPr lang="en" sz="2600"/>
              <a:t>What are the most </a:t>
            </a:r>
            <a:r>
              <a:rPr lang="en" sz="2600"/>
              <a:t>important</a:t>
            </a:r>
            <a:r>
              <a:rPr lang="en" sz="2600"/>
              <a:t> continuous covariates driving recommendations?</a:t>
            </a:r>
            <a:endParaRPr sz="2600"/>
          </a:p>
          <a:p>
            <a:pPr indent="0" lvl="0" marL="0" rtl="0" algn="l">
              <a:spcBef>
                <a:spcPts val="0"/>
              </a:spcBef>
              <a:spcAft>
                <a:spcPts val="0"/>
              </a:spcAft>
              <a:buNone/>
            </a:pPr>
            <a:r>
              <a:t/>
            </a:r>
            <a:endParaRPr/>
          </a:p>
        </p:txBody>
      </p:sp>
      <p:graphicFrame>
        <p:nvGraphicFramePr>
          <p:cNvPr id="476" name="Google Shape;476;p63"/>
          <p:cNvGraphicFramePr/>
          <p:nvPr/>
        </p:nvGraphicFramePr>
        <p:xfrm>
          <a:off x="1682425" y="1640025"/>
          <a:ext cx="3000000" cy="3000000"/>
        </p:xfrm>
        <a:graphic>
          <a:graphicData uri="http://schemas.openxmlformats.org/drawingml/2006/table">
            <a:tbl>
              <a:tblPr>
                <a:noFill/>
                <a:tableStyleId>{7226E053-86AA-4E5F-A95A-EE5533B3B5F2}</a:tableStyleId>
              </a:tblPr>
              <a:tblGrid>
                <a:gridCol w="3319375"/>
                <a:gridCol w="2074325"/>
              </a:tblGrid>
              <a:tr h="380975">
                <a:tc>
                  <a:txBody>
                    <a:bodyPr/>
                    <a:lstStyle/>
                    <a:p>
                      <a:pPr indent="0" lvl="0" marL="0" rtl="0" algn="ctr">
                        <a:spcBef>
                          <a:spcPts val="0"/>
                        </a:spcBef>
                        <a:spcAft>
                          <a:spcPts val="0"/>
                        </a:spcAft>
                        <a:buNone/>
                      </a:pPr>
                      <a:r>
                        <a:rPr b="1" lang="en" sz="2100">
                          <a:latin typeface="Calibri"/>
                          <a:ea typeface="Calibri"/>
                          <a:cs typeface="Calibri"/>
                          <a:sym typeface="Calibri"/>
                        </a:rPr>
                        <a:t>DR-Learner</a:t>
                      </a:r>
                      <a:endParaRPr b="1" sz="21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b="1" lang="en" sz="2100">
                          <a:latin typeface="Calibri"/>
                          <a:ea typeface="Calibri"/>
                          <a:cs typeface="Calibri"/>
                          <a:sym typeface="Calibri"/>
                        </a:rPr>
                        <a:t>R-Learner</a:t>
                      </a:r>
                      <a:endParaRPr b="1" sz="2100">
                        <a:latin typeface="Calibri"/>
                        <a:ea typeface="Calibri"/>
                        <a:cs typeface="Calibri"/>
                        <a:sym typeface="Calibri"/>
                      </a:endParaRPr>
                    </a:p>
                  </a:txBody>
                  <a:tcPr marT="91425" marB="91425" marR="91425" marL="91425">
                    <a:solidFill>
                      <a:srgbClr val="F4CCCC"/>
                    </a:solidFill>
                  </a:tcPr>
                </a:tc>
              </a:tr>
              <a:tr h="353775">
                <a:tc>
                  <a:txBody>
                    <a:bodyPr/>
                    <a:lstStyle/>
                    <a:p>
                      <a:pPr indent="0" lvl="0" marL="0" rtl="0" algn="l">
                        <a:spcBef>
                          <a:spcPts val="0"/>
                        </a:spcBef>
                        <a:spcAft>
                          <a:spcPts val="0"/>
                        </a:spcAft>
                        <a:buNone/>
                      </a:pPr>
                      <a:r>
                        <a:rPr lang="en">
                          <a:latin typeface="Calibri"/>
                          <a:ea typeface="Calibri"/>
                          <a:cs typeface="Calibri"/>
                          <a:sym typeface="Calibri"/>
                        </a:rPr>
                        <a:t>Duke Activity Status Index</a:t>
                      </a:r>
                      <a:endParaRPr>
                        <a:latin typeface="Calibri"/>
                        <a:ea typeface="Calibri"/>
                        <a:cs typeface="Calibri"/>
                        <a:sym typeface="Calibri"/>
                      </a:endParaRPr>
                    </a:p>
                  </a:txBody>
                  <a:tcPr marT="91425" marB="91425" marR="91425" marL="91425">
                    <a:solidFill>
                      <a:srgbClr val="CFE2F3"/>
                    </a:solidFill>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Bilirubin</a:t>
                      </a:r>
                      <a:endParaRPr>
                        <a:latin typeface="Calibri"/>
                        <a:ea typeface="Calibri"/>
                        <a:cs typeface="Calibri"/>
                        <a:sym typeface="Calibri"/>
                      </a:endParaRPr>
                    </a:p>
                  </a:txBody>
                  <a:tcPr marT="91425" marB="91425" marR="91425" marL="91425">
                    <a:solidFill>
                      <a:srgbClr val="FCE5CD"/>
                    </a:solidFill>
                  </a:tcPr>
                </a:tc>
              </a:tr>
              <a:tr h="353775">
                <a:tc>
                  <a:txBody>
                    <a:bodyPr/>
                    <a:lstStyle/>
                    <a:p>
                      <a:pPr indent="0" lvl="0" marL="0" rtl="0" algn="l">
                        <a:spcBef>
                          <a:spcPts val="0"/>
                        </a:spcBef>
                        <a:spcAft>
                          <a:spcPts val="0"/>
                        </a:spcAft>
                        <a:buNone/>
                      </a:pPr>
                      <a:r>
                        <a:rPr lang="en">
                          <a:latin typeface="Calibri"/>
                          <a:ea typeface="Calibri"/>
                          <a:cs typeface="Calibri"/>
                          <a:sym typeface="Calibri"/>
                        </a:rPr>
                        <a:t>Coma Score</a:t>
                      </a:r>
                      <a:endParaRPr>
                        <a:latin typeface="Calibri"/>
                        <a:ea typeface="Calibri"/>
                        <a:cs typeface="Calibri"/>
                        <a:sym typeface="Calibri"/>
                      </a:endParaRPr>
                    </a:p>
                  </a:txBody>
                  <a:tcPr marT="91425" marB="91425" marR="91425" marL="91425">
                    <a:solidFill>
                      <a:srgbClr val="D9EAD3"/>
                    </a:solidFill>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Duke Activity Status Index</a:t>
                      </a:r>
                      <a:endParaRPr>
                        <a:latin typeface="Calibri"/>
                        <a:ea typeface="Calibri"/>
                        <a:cs typeface="Calibri"/>
                        <a:sym typeface="Calibri"/>
                      </a:endParaRPr>
                    </a:p>
                  </a:txBody>
                  <a:tcPr marT="91425" marB="91425" marR="91425" marL="91425">
                    <a:solidFill>
                      <a:srgbClr val="CFE2F3"/>
                    </a:solidFill>
                  </a:tcPr>
                </a:tc>
              </a:tr>
              <a:tr h="353775">
                <a:tc>
                  <a:txBody>
                    <a:bodyPr/>
                    <a:lstStyle/>
                    <a:p>
                      <a:pPr indent="0" lvl="0" marL="0" rtl="0" algn="l">
                        <a:spcBef>
                          <a:spcPts val="0"/>
                        </a:spcBef>
                        <a:spcAft>
                          <a:spcPts val="0"/>
                        </a:spcAft>
                        <a:buNone/>
                      </a:pPr>
                      <a:r>
                        <a:rPr lang="en">
                          <a:latin typeface="Calibri"/>
                          <a:ea typeface="Calibri"/>
                          <a:cs typeface="Calibri"/>
                          <a:sym typeface="Calibri"/>
                        </a:rPr>
                        <a:t>Age</a:t>
                      </a:r>
                      <a:endParaRPr>
                        <a:latin typeface="Calibri"/>
                        <a:ea typeface="Calibri"/>
                        <a:cs typeface="Calibri"/>
                        <a:sym typeface="Calibri"/>
                      </a:endParaRPr>
                    </a:p>
                  </a:txBody>
                  <a:tcPr marT="91425" marB="91425" marR="91425" marL="91425">
                    <a:solidFill>
                      <a:srgbClr val="D5A6BD"/>
                    </a:solidFill>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Coma Score</a:t>
                      </a:r>
                      <a:endParaRPr>
                        <a:latin typeface="Calibri"/>
                        <a:ea typeface="Calibri"/>
                        <a:cs typeface="Calibri"/>
                        <a:sym typeface="Calibri"/>
                      </a:endParaRPr>
                    </a:p>
                  </a:txBody>
                  <a:tcPr marT="91425" marB="91425" marR="91425" marL="91425">
                    <a:solidFill>
                      <a:srgbClr val="D9EAD3"/>
                    </a:solidFill>
                  </a:tcPr>
                </a:tc>
              </a:tr>
              <a:tr h="353775">
                <a:tc>
                  <a:txBody>
                    <a:bodyPr/>
                    <a:lstStyle/>
                    <a:p>
                      <a:pPr indent="0" lvl="0" marL="0" rtl="0" algn="l">
                        <a:spcBef>
                          <a:spcPts val="0"/>
                        </a:spcBef>
                        <a:spcAft>
                          <a:spcPts val="0"/>
                        </a:spcAft>
                        <a:buNone/>
                      </a:pPr>
                      <a:r>
                        <a:rPr lang="en">
                          <a:latin typeface="Calibri"/>
                          <a:ea typeface="Calibri"/>
                          <a:cs typeface="Calibri"/>
                          <a:sym typeface="Calibri"/>
                        </a:rPr>
                        <a:t>APACHE Score</a:t>
                      </a:r>
                      <a:endParaRPr>
                        <a:latin typeface="Calibri"/>
                        <a:ea typeface="Calibri"/>
                        <a:cs typeface="Calibri"/>
                        <a:sym typeface="Calibri"/>
                      </a:endParaRPr>
                    </a:p>
                  </a:txBody>
                  <a:tcPr marT="91425" marB="91425" marR="91425" marL="91425">
                    <a:lnB cap="flat" cmpd="sng" w="9525">
                      <a:solidFill>
                        <a:srgbClr val="D9D2E9"/>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Age</a:t>
                      </a:r>
                      <a:r>
                        <a:rPr lang="en">
                          <a:solidFill>
                            <a:schemeClr val="dk1"/>
                          </a:solidFill>
                          <a:latin typeface="Calibri"/>
                          <a:ea typeface="Calibri"/>
                          <a:cs typeface="Calibri"/>
                          <a:sym typeface="Calibri"/>
                        </a:rPr>
                        <a:t>​</a:t>
                      </a:r>
                      <a:endParaRPr>
                        <a:latin typeface="Calibri"/>
                        <a:ea typeface="Calibri"/>
                        <a:cs typeface="Calibri"/>
                        <a:sym typeface="Calibri"/>
                      </a:endParaRPr>
                    </a:p>
                  </a:txBody>
                  <a:tcPr marT="91425" marB="91425" marR="91425" marL="91425">
                    <a:solidFill>
                      <a:srgbClr val="D5A6BD"/>
                    </a:solidFill>
                  </a:tcPr>
                </a:tc>
              </a:tr>
              <a:tr h="353775">
                <a:tc>
                  <a:txBody>
                    <a:bodyPr/>
                    <a:lstStyle/>
                    <a:p>
                      <a:pPr indent="0" lvl="0" marL="0" rtl="0" algn="l">
                        <a:spcBef>
                          <a:spcPts val="0"/>
                        </a:spcBef>
                        <a:spcAft>
                          <a:spcPts val="0"/>
                        </a:spcAft>
                        <a:buNone/>
                      </a:pPr>
                      <a:r>
                        <a:rPr lang="en">
                          <a:latin typeface="Calibri"/>
                          <a:ea typeface="Calibri"/>
                          <a:cs typeface="Calibri"/>
                          <a:sym typeface="Calibri"/>
                        </a:rPr>
                        <a:t>Bilirubin</a:t>
                      </a:r>
                      <a:endParaRPr>
                        <a:latin typeface="Calibri"/>
                        <a:ea typeface="Calibri"/>
                        <a:cs typeface="Calibri"/>
                        <a:sym typeface="Calibri"/>
                      </a:endParaRPr>
                    </a:p>
                  </a:txBody>
                  <a:tcPr marT="91425" marB="91425" marR="91425" marL="91425">
                    <a:lnL cap="flat" cmpd="sng" w="9525">
                      <a:solidFill>
                        <a:srgbClr val="D9D2E9"/>
                      </a:solidFill>
                      <a:prstDash val="solid"/>
                      <a:round/>
                      <a:headEnd len="sm" w="sm" type="none"/>
                      <a:tailEnd len="sm" w="sm" type="none"/>
                    </a:lnL>
                    <a:lnR cap="flat" cmpd="sng" w="9525">
                      <a:solidFill>
                        <a:srgbClr val="D9D2E9"/>
                      </a:solidFill>
                      <a:prstDash val="solid"/>
                      <a:round/>
                      <a:headEnd len="sm" w="sm" type="none"/>
                      <a:tailEnd len="sm" w="sm" type="none"/>
                    </a:lnR>
                    <a:lnT cap="flat" cmpd="sng" w="9525">
                      <a:solidFill>
                        <a:srgbClr val="D9D2E9"/>
                      </a:solidFill>
                      <a:prstDash val="solid"/>
                      <a:round/>
                      <a:headEnd len="sm" w="sm" type="none"/>
                      <a:tailEnd len="sm" w="sm" type="none"/>
                    </a:lnT>
                    <a:lnB cap="flat" cmpd="sng" w="9525">
                      <a:solidFill>
                        <a:srgbClr val="D9D2E9"/>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solidFill>
                            <a:schemeClr val="dk1"/>
                          </a:solidFill>
                          <a:latin typeface="Calibri"/>
                          <a:ea typeface="Calibri"/>
                          <a:cs typeface="Calibri"/>
                          <a:sym typeface="Calibri"/>
                        </a:rPr>
                        <a:t>Albumin</a:t>
                      </a:r>
                      <a:endParaRPr>
                        <a:latin typeface="Calibri"/>
                        <a:ea typeface="Calibri"/>
                        <a:cs typeface="Calibri"/>
                        <a:sym typeface="Calibri"/>
                      </a:endParaRPr>
                    </a:p>
                  </a:txBody>
                  <a:tcPr marT="91425" marB="91425" marR="91425" marL="91425">
                    <a:lnL cap="flat" cmpd="sng" w="9525">
                      <a:solidFill>
                        <a:srgbClr val="D9D2E9"/>
                      </a:solidFill>
                      <a:prstDash val="solid"/>
                      <a:round/>
                      <a:headEnd len="sm" w="sm" type="none"/>
                      <a:tailEnd len="sm" w="sm" type="none"/>
                    </a:lnL>
                    <a:solidFill>
                      <a:schemeClr val="lt1"/>
                    </a:solidFill>
                  </a:tcPr>
                </a:tc>
              </a:tr>
            </a:tbl>
          </a:graphicData>
        </a:graphic>
      </p:graphicFrame>
      <p:sp>
        <p:nvSpPr>
          <p:cNvPr id="477" name="Google Shape;477;p63"/>
          <p:cNvSpPr txBox="1"/>
          <p:nvPr/>
        </p:nvSpPr>
        <p:spPr>
          <a:xfrm>
            <a:off x="1631600" y="4162400"/>
            <a:ext cx="5254200" cy="2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Calibri"/>
                <a:ea typeface="Calibri"/>
                <a:cs typeface="Calibri"/>
                <a:sym typeface="Calibri"/>
              </a:rPr>
              <a:t>Table </a:t>
            </a:r>
            <a:r>
              <a:rPr b="1" lang="en" sz="1000">
                <a:solidFill>
                  <a:schemeClr val="dk1"/>
                </a:solidFill>
                <a:latin typeface="Calibri"/>
                <a:ea typeface="Calibri"/>
                <a:cs typeface="Calibri"/>
                <a:sym typeface="Calibri"/>
              </a:rPr>
              <a:t>2:</a:t>
            </a:r>
            <a:r>
              <a:rPr lang="en" sz="1000">
                <a:solidFill>
                  <a:schemeClr val="dk1"/>
                </a:solidFill>
                <a:latin typeface="Calibri"/>
                <a:ea typeface="Calibri"/>
                <a:cs typeface="Calibri"/>
                <a:sym typeface="Calibri"/>
              </a:rPr>
              <a:t> </a:t>
            </a:r>
            <a:r>
              <a:rPr lang="en" sz="1000">
                <a:solidFill>
                  <a:schemeClr val="dk1"/>
                </a:solidFill>
                <a:latin typeface="Calibri"/>
                <a:ea typeface="Calibri"/>
                <a:cs typeface="Calibri"/>
                <a:sym typeface="Calibri"/>
              </a:rPr>
              <a:t>Overview of important continuous covariates in both DR-Learner and R-Learner</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478" name="Google Shape;478;p63"/>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aphicFrame>
        <p:nvGraphicFramePr>
          <p:cNvPr id="483" name="Google Shape;483;p64"/>
          <p:cNvGraphicFramePr/>
          <p:nvPr/>
        </p:nvGraphicFramePr>
        <p:xfrm>
          <a:off x="824100" y="1074313"/>
          <a:ext cx="3000000" cy="3000000"/>
        </p:xfrm>
        <a:graphic>
          <a:graphicData uri="http://schemas.openxmlformats.org/drawingml/2006/table">
            <a:tbl>
              <a:tblPr>
                <a:noFill/>
                <a:tableStyleId>{7226E053-86AA-4E5F-A95A-EE5533B3B5F2}</a:tableStyleId>
              </a:tblPr>
              <a:tblGrid>
                <a:gridCol w="1879850"/>
                <a:gridCol w="2603375"/>
                <a:gridCol w="2603375"/>
              </a:tblGrid>
              <a:tr h="398825">
                <a:tc>
                  <a:txBody>
                    <a:bodyPr/>
                    <a:lstStyle/>
                    <a:p>
                      <a:pPr indent="0" lvl="0" marL="0" rtl="0" algn="ctr">
                        <a:spcBef>
                          <a:spcPts val="0"/>
                        </a:spcBef>
                        <a:spcAft>
                          <a:spcPts val="0"/>
                        </a:spcAft>
                        <a:buNone/>
                      </a:pPr>
                      <a:r>
                        <a:t/>
                      </a:r>
                      <a:endParaRPr b="1" sz="16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b="1" lang="en" sz="1600">
                          <a:latin typeface="Calibri"/>
                          <a:ea typeface="Calibri"/>
                          <a:cs typeface="Calibri"/>
                          <a:sym typeface="Calibri"/>
                        </a:rPr>
                        <a:t>RHC Recommended</a:t>
                      </a:r>
                      <a:endParaRPr b="1" sz="16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b="1" lang="en" sz="1600">
                          <a:latin typeface="Calibri"/>
                          <a:ea typeface="Calibri"/>
                          <a:cs typeface="Calibri"/>
                          <a:sym typeface="Calibri"/>
                        </a:rPr>
                        <a:t>RHC not recommended</a:t>
                      </a:r>
                      <a:endParaRPr b="1" sz="1600">
                        <a:latin typeface="Calibri"/>
                        <a:ea typeface="Calibri"/>
                        <a:cs typeface="Calibri"/>
                        <a:sym typeface="Calibri"/>
                      </a:endParaRPr>
                    </a:p>
                  </a:txBody>
                  <a:tcPr marT="91425" marB="91425" marR="91425" marL="91425">
                    <a:solidFill>
                      <a:srgbClr val="A4C2F4"/>
                    </a:solidFill>
                  </a:tcPr>
                </a:tc>
              </a:tr>
              <a:tr h="626750">
                <a:tc>
                  <a:txBody>
                    <a:bodyPr/>
                    <a:lstStyle/>
                    <a:p>
                      <a:pPr indent="0" lvl="0" marL="0" rtl="0" algn="ctr">
                        <a:spcBef>
                          <a:spcPts val="0"/>
                        </a:spcBef>
                        <a:spcAft>
                          <a:spcPts val="0"/>
                        </a:spcAft>
                        <a:buNone/>
                      </a:pPr>
                      <a:r>
                        <a:rPr b="1" lang="en" sz="1600">
                          <a:latin typeface="Calibri"/>
                          <a:ea typeface="Calibri"/>
                          <a:cs typeface="Calibri"/>
                          <a:sym typeface="Calibri"/>
                        </a:rPr>
                        <a:t>Continuous</a:t>
                      </a:r>
                      <a:r>
                        <a:rPr b="1" lang="en" sz="1600">
                          <a:latin typeface="Calibri"/>
                          <a:ea typeface="Calibri"/>
                          <a:cs typeface="Calibri"/>
                          <a:sym typeface="Calibri"/>
                        </a:rPr>
                        <a:t> Covariates</a:t>
                      </a:r>
                      <a:endParaRPr b="1" sz="16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b="1" lang="en" sz="1600">
                          <a:latin typeface="Calibri"/>
                          <a:ea typeface="Calibri"/>
                          <a:cs typeface="Calibri"/>
                          <a:sym typeface="Calibri"/>
                        </a:rPr>
                        <a:t>Mean </a:t>
                      </a:r>
                      <a:endParaRPr b="1" sz="1600">
                        <a:latin typeface="Calibri"/>
                        <a:ea typeface="Calibri"/>
                        <a:cs typeface="Calibri"/>
                        <a:sym typeface="Calibri"/>
                      </a:endParaRPr>
                    </a:p>
                  </a:txBody>
                  <a:tcPr marT="91425" marB="91425" marR="91425" marL="91425">
                    <a:solidFill>
                      <a:srgbClr val="F4CCCC"/>
                    </a:solidFill>
                  </a:tcPr>
                </a:tc>
                <a:tc>
                  <a:txBody>
                    <a:bodyPr/>
                    <a:lstStyle/>
                    <a:p>
                      <a:pPr indent="0" lvl="0" marL="0" rtl="0" algn="ctr">
                        <a:spcBef>
                          <a:spcPts val="0"/>
                        </a:spcBef>
                        <a:spcAft>
                          <a:spcPts val="0"/>
                        </a:spcAft>
                        <a:buNone/>
                      </a:pPr>
                      <a:r>
                        <a:rPr b="1" lang="en" sz="1600">
                          <a:latin typeface="Calibri"/>
                          <a:ea typeface="Calibri"/>
                          <a:cs typeface="Calibri"/>
                          <a:sym typeface="Calibri"/>
                        </a:rPr>
                        <a:t>Mean</a:t>
                      </a:r>
                      <a:endParaRPr b="1" sz="1600">
                        <a:latin typeface="Calibri"/>
                        <a:ea typeface="Calibri"/>
                        <a:cs typeface="Calibri"/>
                        <a:sym typeface="Calibri"/>
                      </a:endParaRPr>
                    </a:p>
                  </a:txBody>
                  <a:tcPr marT="91425" marB="91425" marR="91425" marL="91425">
                    <a:solidFill>
                      <a:srgbClr val="A4C2F4"/>
                    </a:solidFill>
                  </a:tcPr>
                </a:tc>
              </a:tr>
              <a:tr h="569750">
                <a:tc>
                  <a:txBody>
                    <a:bodyPr/>
                    <a:lstStyle/>
                    <a:p>
                      <a:pPr indent="0" lvl="0" marL="0" rtl="0" algn="l">
                        <a:spcBef>
                          <a:spcPts val="0"/>
                        </a:spcBef>
                        <a:spcAft>
                          <a:spcPts val="0"/>
                        </a:spcAft>
                        <a:buNone/>
                      </a:pPr>
                      <a:r>
                        <a:rPr lang="en">
                          <a:latin typeface="Calibri"/>
                          <a:ea typeface="Calibri"/>
                          <a:cs typeface="Calibri"/>
                          <a:sym typeface="Calibri"/>
                        </a:rPr>
                        <a:t>Duke Activity Status Index</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23.23 </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20.21</a:t>
                      </a:r>
                      <a:endParaRPr>
                        <a:latin typeface="Calibri"/>
                        <a:ea typeface="Calibri"/>
                        <a:cs typeface="Calibri"/>
                        <a:sym typeface="Calibri"/>
                      </a:endParaRPr>
                    </a:p>
                  </a:txBody>
                  <a:tcPr marT="91425" marB="91425" marR="91425" marL="91425"/>
                </a:tc>
              </a:tr>
              <a:tr h="370325">
                <a:tc>
                  <a:txBody>
                    <a:bodyPr/>
                    <a:lstStyle/>
                    <a:p>
                      <a:pPr indent="0" lvl="0" marL="0" rtl="0" algn="l">
                        <a:spcBef>
                          <a:spcPts val="0"/>
                        </a:spcBef>
                        <a:spcAft>
                          <a:spcPts val="0"/>
                        </a:spcAft>
                        <a:buNone/>
                      </a:pPr>
                      <a:r>
                        <a:rPr lang="en">
                          <a:latin typeface="Calibri"/>
                          <a:ea typeface="Calibri"/>
                          <a:cs typeface="Calibri"/>
                          <a:sym typeface="Calibri"/>
                        </a:rPr>
                        <a:t>Coma Score</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28.77 </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20.18</a:t>
                      </a:r>
                      <a:endParaRPr>
                        <a:latin typeface="Calibri"/>
                        <a:ea typeface="Calibri"/>
                        <a:cs typeface="Calibri"/>
                        <a:sym typeface="Calibri"/>
                      </a:endParaRPr>
                    </a:p>
                  </a:txBody>
                  <a:tcPr marT="91425" marB="91425" marR="91425" marL="91425"/>
                </a:tc>
              </a:tr>
              <a:tr h="370325">
                <a:tc>
                  <a:txBody>
                    <a:bodyPr/>
                    <a:lstStyle/>
                    <a:p>
                      <a:pPr indent="0" lvl="0" marL="0" rtl="0" algn="l">
                        <a:spcBef>
                          <a:spcPts val="0"/>
                        </a:spcBef>
                        <a:spcAft>
                          <a:spcPts val="0"/>
                        </a:spcAft>
                        <a:buNone/>
                      </a:pPr>
                      <a:r>
                        <a:rPr lang="en">
                          <a:latin typeface="Calibri"/>
                          <a:ea typeface="Calibri"/>
                          <a:cs typeface="Calibri"/>
                          <a:sym typeface="Calibri"/>
                        </a:rPr>
                        <a:t>Age</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63.20 </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61.18</a:t>
                      </a:r>
                      <a:endParaRPr>
                        <a:latin typeface="Calibri"/>
                        <a:ea typeface="Calibri"/>
                        <a:cs typeface="Calibri"/>
                        <a:sym typeface="Calibri"/>
                      </a:endParaRPr>
                    </a:p>
                  </a:txBody>
                  <a:tcPr marT="91425" marB="91425" marR="91425" marL="91425"/>
                </a:tc>
              </a:tr>
              <a:tr h="370325">
                <a:tc>
                  <a:txBody>
                    <a:bodyPr/>
                    <a:lstStyle/>
                    <a:p>
                      <a:pPr indent="0" lvl="0" marL="0" rtl="0" algn="l">
                        <a:spcBef>
                          <a:spcPts val="0"/>
                        </a:spcBef>
                        <a:spcAft>
                          <a:spcPts val="0"/>
                        </a:spcAft>
                        <a:buNone/>
                      </a:pPr>
                      <a:r>
                        <a:rPr lang="en">
                          <a:latin typeface="Calibri"/>
                          <a:ea typeface="Calibri"/>
                          <a:cs typeface="Calibri"/>
                          <a:sym typeface="Calibri"/>
                        </a:rPr>
                        <a:t>APACHE Score</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55.56</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54.59</a:t>
                      </a:r>
                      <a:endParaRPr>
                        <a:latin typeface="Calibri"/>
                        <a:ea typeface="Calibri"/>
                        <a:cs typeface="Calibri"/>
                        <a:sym typeface="Calibri"/>
                      </a:endParaRPr>
                    </a:p>
                  </a:txBody>
                  <a:tcPr marT="91425" marB="91425" marR="91425" marL="91425"/>
                </a:tc>
              </a:tr>
              <a:tr h="370325">
                <a:tc>
                  <a:txBody>
                    <a:bodyPr/>
                    <a:lstStyle/>
                    <a:p>
                      <a:pPr indent="0" lvl="0" marL="0" rtl="0" algn="l">
                        <a:spcBef>
                          <a:spcPts val="0"/>
                        </a:spcBef>
                        <a:spcAft>
                          <a:spcPts val="0"/>
                        </a:spcAft>
                        <a:buNone/>
                      </a:pPr>
                      <a:r>
                        <a:rPr lang="en">
                          <a:latin typeface="Calibri"/>
                          <a:ea typeface="Calibri"/>
                          <a:cs typeface="Calibri"/>
                          <a:sym typeface="Calibri"/>
                        </a:rPr>
                        <a:t>Bilirubin</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2.54</a:t>
                      </a:r>
                      <a:endParaRPr>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
                          <a:latin typeface="Calibri"/>
                          <a:ea typeface="Calibri"/>
                          <a:cs typeface="Calibri"/>
                          <a:sym typeface="Calibri"/>
                        </a:rPr>
                        <a:t>2.24</a:t>
                      </a:r>
                      <a:endParaRPr>
                        <a:latin typeface="Calibri"/>
                        <a:ea typeface="Calibri"/>
                        <a:cs typeface="Calibri"/>
                        <a:sym typeface="Calibri"/>
                      </a:endParaRPr>
                    </a:p>
                  </a:txBody>
                  <a:tcPr marT="91425" marB="91425" marR="91425" marL="91425"/>
                </a:tc>
              </a:tr>
            </a:tbl>
          </a:graphicData>
        </a:graphic>
      </p:graphicFrame>
      <p:sp>
        <p:nvSpPr>
          <p:cNvPr id="484" name="Google Shape;484;p64"/>
          <p:cNvSpPr txBox="1"/>
          <p:nvPr>
            <p:ph type="title"/>
          </p:nvPr>
        </p:nvSpPr>
        <p:spPr>
          <a:xfrm>
            <a:off x="664350" y="0"/>
            <a:ext cx="8038800" cy="792600"/>
          </a:xfrm>
          <a:prstGeom prst="rect">
            <a:avLst/>
          </a:prstGeom>
        </p:spPr>
        <p:txBody>
          <a:bodyPr anchorCtr="0" anchor="ctr" bIns="22850" lIns="45725" spcFirstLastPara="1" rIns="45725" wrap="square" tIns="22850">
            <a:noAutofit/>
          </a:bodyPr>
          <a:lstStyle/>
          <a:p>
            <a:pPr indent="0" lvl="0" marL="0" rtl="0" algn="ctr">
              <a:spcBef>
                <a:spcPts val="0"/>
              </a:spcBef>
              <a:spcAft>
                <a:spcPts val="0"/>
              </a:spcAft>
              <a:buSzPts val="990"/>
              <a:buNone/>
            </a:pPr>
            <a:r>
              <a:rPr lang="en" sz="2600"/>
              <a:t>Expected value of the </a:t>
            </a:r>
            <a:r>
              <a:rPr lang="en" sz="2600"/>
              <a:t>continuous</a:t>
            </a:r>
            <a:r>
              <a:rPr lang="en" sz="2600"/>
              <a:t> covariates</a:t>
            </a:r>
            <a:endParaRPr sz="2600"/>
          </a:p>
        </p:txBody>
      </p:sp>
      <p:sp>
        <p:nvSpPr>
          <p:cNvPr id="485" name="Google Shape;485;p64"/>
          <p:cNvSpPr txBox="1"/>
          <p:nvPr/>
        </p:nvSpPr>
        <p:spPr>
          <a:xfrm>
            <a:off x="824100" y="4460250"/>
            <a:ext cx="57840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Table 3:</a:t>
            </a:r>
            <a:r>
              <a:rPr lang="en" sz="1200">
                <a:solidFill>
                  <a:schemeClr val="dk1"/>
                </a:solidFill>
                <a:latin typeface="Calibri"/>
                <a:ea typeface="Calibri"/>
                <a:cs typeface="Calibri"/>
                <a:sym typeface="Calibri"/>
              </a:rPr>
              <a:t> Overview of the most important continuous covariates along with summary statistics for DR-Learner</a:t>
            </a:r>
            <a:endParaRPr sz="1200">
              <a:solidFill>
                <a:schemeClr val="dk1"/>
              </a:solidFill>
              <a:latin typeface="Calibri"/>
              <a:ea typeface="Calibri"/>
              <a:cs typeface="Calibri"/>
              <a:sym typeface="Calibri"/>
            </a:endParaRPr>
          </a:p>
        </p:txBody>
      </p:sp>
      <p:sp>
        <p:nvSpPr>
          <p:cNvPr id="486" name="Google Shape;486;p64"/>
          <p:cNvSpPr txBox="1"/>
          <p:nvPr/>
        </p:nvSpPr>
        <p:spPr>
          <a:xfrm>
            <a:off x="824100" y="621625"/>
            <a:ext cx="1607100" cy="452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dk1"/>
                </a:solidFill>
                <a:latin typeface="Calibri"/>
                <a:ea typeface="Calibri"/>
                <a:cs typeface="Calibri"/>
                <a:sym typeface="Calibri"/>
              </a:rPr>
              <a:t>Model: DR-Learner</a:t>
            </a:r>
            <a:endParaRPr>
              <a:solidFill>
                <a:schemeClr val="dk1"/>
              </a:solidFill>
              <a:latin typeface="Calibri"/>
              <a:ea typeface="Calibri"/>
              <a:cs typeface="Calibri"/>
              <a:sym typeface="Calibri"/>
            </a:endParaRPr>
          </a:p>
        </p:txBody>
      </p:sp>
      <p:sp>
        <p:nvSpPr>
          <p:cNvPr id="487" name="Google Shape;487;p64"/>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nvSpPr>
        <p:spPr>
          <a:xfrm>
            <a:off x="1442450" y="4415150"/>
            <a:ext cx="5126400" cy="2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Calibri"/>
                <a:ea typeface="Calibri"/>
                <a:cs typeface="Calibri"/>
                <a:sym typeface="Calibri"/>
              </a:rPr>
              <a:t>Figure 7:</a:t>
            </a:r>
            <a:r>
              <a:rPr lang="en" sz="800">
                <a:solidFill>
                  <a:schemeClr val="dk1"/>
                </a:solidFill>
                <a:latin typeface="Calibri"/>
                <a:ea typeface="Calibri"/>
                <a:cs typeface="Calibri"/>
                <a:sym typeface="Calibri"/>
              </a:rPr>
              <a:t> Density of Duke Activity Status Index stratified by DR‑Learner RHC recommendation versus non‑recommendation</a:t>
            </a:r>
            <a:endParaRPr sz="800">
              <a:solidFill>
                <a:schemeClr val="dk1"/>
              </a:solidFill>
              <a:latin typeface="Calibri"/>
              <a:ea typeface="Calibri"/>
              <a:cs typeface="Calibri"/>
              <a:sym typeface="Calibri"/>
            </a:endParaRPr>
          </a:p>
          <a:p>
            <a:pPr indent="0" lvl="0" marL="0" rtl="0" algn="ctr">
              <a:spcBef>
                <a:spcPts val="0"/>
              </a:spcBef>
              <a:spcAft>
                <a:spcPts val="0"/>
              </a:spcAft>
              <a:buNone/>
            </a:pPr>
            <a:r>
              <a:t/>
            </a:r>
            <a:endParaRPr sz="800">
              <a:solidFill>
                <a:schemeClr val="dk1"/>
              </a:solidFill>
              <a:latin typeface="Calibri"/>
              <a:ea typeface="Calibri"/>
              <a:cs typeface="Calibri"/>
              <a:sym typeface="Calibri"/>
            </a:endParaRPr>
          </a:p>
        </p:txBody>
      </p:sp>
      <p:sp>
        <p:nvSpPr>
          <p:cNvPr id="493" name="Google Shape;493;p65"/>
          <p:cNvSpPr txBox="1"/>
          <p:nvPr>
            <p:ph type="title"/>
          </p:nvPr>
        </p:nvSpPr>
        <p:spPr>
          <a:xfrm>
            <a:off x="647300" y="0"/>
            <a:ext cx="8038800" cy="792600"/>
          </a:xfrm>
          <a:prstGeom prst="rect">
            <a:avLst/>
          </a:prstGeom>
        </p:spPr>
        <p:txBody>
          <a:bodyPr anchorCtr="0" anchor="ctr" bIns="22850" lIns="45725" spcFirstLastPara="1" rIns="45725" wrap="square" tIns="22850">
            <a:noAutofit/>
          </a:bodyPr>
          <a:lstStyle/>
          <a:p>
            <a:pPr indent="0" lvl="0" marL="0" rtl="0" algn="ctr">
              <a:spcBef>
                <a:spcPts val="0"/>
              </a:spcBef>
              <a:spcAft>
                <a:spcPts val="0"/>
              </a:spcAft>
              <a:buSzPts val="990"/>
              <a:buNone/>
            </a:pPr>
            <a:r>
              <a:rPr lang="en" sz="2600"/>
              <a:t>Duke Activity Status Index Analysis</a:t>
            </a:r>
            <a:endParaRPr sz="2600"/>
          </a:p>
        </p:txBody>
      </p:sp>
      <p:sp>
        <p:nvSpPr>
          <p:cNvPr id="494" name="Google Shape;494;p65"/>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pic>
        <p:nvPicPr>
          <p:cNvPr id="495" name="Google Shape;495;p65"/>
          <p:cNvPicPr preferRelativeResize="0"/>
          <p:nvPr/>
        </p:nvPicPr>
        <p:blipFill>
          <a:blip r:embed="rId3">
            <a:alphaModFix/>
          </a:blip>
          <a:stretch>
            <a:fillRect/>
          </a:stretch>
        </p:blipFill>
        <p:spPr>
          <a:xfrm>
            <a:off x="1786300" y="653375"/>
            <a:ext cx="4990025" cy="366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6"/>
          <p:cNvSpPr txBox="1"/>
          <p:nvPr>
            <p:ph type="title"/>
          </p:nvPr>
        </p:nvSpPr>
        <p:spPr>
          <a:xfrm>
            <a:off x="664357" y="134900"/>
            <a:ext cx="7086600" cy="571500"/>
          </a:xfrm>
          <a:prstGeom prst="rect">
            <a:avLst/>
          </a:prstGeom>
        </p:spPr>
        <p:txBody>
          <a:bodyPr anchorCtr="0" anchor="ctr" bIns="22850" lIns="45725" spcFirstLastPara="1" rIns="45725" wrap="square" tIns="22850">
            <a:normAutofit/>
          </a:bodyPr>
          <a:lstStyle/>
          <a:p>
            <a:pPr indent="0" lvl="0" marL="0" rtl="0" algn="ctr">
              <a:spcBef>
                <a:spcPts val="0"/>
              </a:spcBef>
              <a:spcAft>
                <a:spcPts val="0"/>
              </a:spcAft>
              <a:buNone/>
            </a:pPr>
            <a:r>
              <a:rPr lang="en" sz="2600"/>
              <a:t>Overall Takeaways</a:t>
            </a:r>
            <a:endParaRPr sz="2600"/>
          </a:p>
        </p:txBody>
      </p:sp>
      <p:sp>
        <p:nvSpPr>
          <p:cNvPr id="501" name="Google Shape;501;p66"/>
          <p:cNvSpPr txBox="1"/>
          <p:nvPr>
            <p:ph idx="1" type="body"/>
          </p:nvPr>
        </p:nvSpPr>
        <p:spPr>
          <a:xfrm>
            <a:off x="664350" y="1003188"/>
            <a:ext cx="7086600" cy="2005500"/>
          </a:xfrm>
          <a:prstGeom prst="rect">
            <a:avLst/>
          </a:prstGeom>
        </p:spPr>
        <p:txBody>
          <a:bodyPr anchorCtr="0" anchor="t" bIns="22850" lIns="45725" spcFirstLastPara="1" rIns="45725" wrap="square" tIns="22850">
            <a:normAutofit/>
          </a:bodyPr>
          <a:lstStyle/>
          <a:p>
            <a:pPr indent="-323850" lvl="0" marL="457200" rtl="0" algn="l">
              <a:spcBef>
                <a:spcPts val="200"/>
              </a:spcBef>
              <a:spcAft>
                <a:spcPts val="0"/>
              </a:spcAft>
              <a:buSzPts val="1500"/>
              <a:buChar char="•"/>
            </a:pPr>
            <a:r>
              <a:rPr b="1" lang="en" sz="1500"/>
              <a:t>RHC was recommended</a:t>
            </a:r>
            <a:r>
              <a:rPr lang="en" sz="1500"/>
              <a:t> for only a small subset of patients, who are healthier at baseline</a:t>
            </a:r>
            <a:endParaRPr sz="1500"/>
          </a:p>
          <a:p>
            <a:pPr indent="-323850" lvl="0" marL="457200" rtl="0" algn="l">
              <a:spcBef>
                <a:spcPts val="0"/>
              </a:spcBef>
              <a:spcAft>
                <a:spcPts val="0"/>
              </a:spcAft>
              <a:buSzPts val="1500"/>
              <a:buChar char="•"/>
            </a:pPr>
            <a:r>
              <a:rPr lang="en" sz="1500"/>
              <a:t>Patients </a:t>
            </a:r>
            <a:r>
              <a:rPr b="1" lang="en" sz="1500"/>
              <a:t>not</a:t>
            </a:r>
            <a:r>
              <a:rPr lang="en" sz="1500"/>
              <a:t> </a:t>
            </a:r>
            <a:r>
              <a:rPr b="1" lang="en" sz="1500"/>
              <a:t>recommended</a:t>
            </a:r>
            <a:r>
              <a:rPr lang="en" sz="1500"/>
              <a:t> for </a:t>
            </a:r>
            <a:r>
              <a:rPr b="1" lang="en" sz="1500"/>
              <a:t>RHC</a:t>
            </a:r>
            <a:r>
              <a:rPr lang="en" sz="1500"/>
              <a:t> exhibited higher rates of </a:t>
            </a:r>
            <a:r>
              <a:rPr b="1" lang="en" sz="1500"/>
              <a:t>cardiac and pulmonary disease</a:t>
            </a:r>
            <a:endParaRPr sz="1500"/>
          </a:p>
          <a:p>
            <a:pPr indent="-323850" lvl="0" marL="457200" rtl="0" algn="l">
              <a:spcBef>
                <a:spcPts val="0"/>
              </a:spcBef>
              <a:spcAft>
                <a:spcPts val="0"/>
              </a:spcAft>
              <a:buSzPts val="1500"/>
              <a:buChar char="•"/>
            </a:pPr>
            <a:r>
              <a:rPr lang="en" sz="1500"/>
              <a:t>No subgroup, including those with </a:t>
            </a:r>
            <a:r>
              <a:rPr b="1" lang="en" sz="1500"/>
              <a:t>no cancer</a:t>
            </a:r>
            <a:r>
              <a:rPr lang="en" sz="1500"/>
              <a:t> or relatively “healthier” bedside profiles, showed any definitive survival benefit</a:t>
            </a:r>
            <a:endParaRPr sz="1500"/>
          </a:p>
          <a:p>
            <a:pPr indent="-323850" lvl="0" marL="457200" rtl="0" algn="l">
              <a:spcBef>
                <a:spcPts val="0"/>
              </a:spcBef>
              <a:spcAft>
                <a:spcPts val="0"/>
              </a:spcAft>
              <a:buSzPts val="1500"/>
              <a:buChar char="•"/>
            </a:pPr>
            <a:r>
              <a:rPr lang="en" sz="1500"/>
              <a:t>Further </a:t>
            </a:r>
            <a:r>
              <a:rPr b="1" lang="en" sz="1500"/>
              <a:t>unmeasured covariates</a:t>
            </a:r>
            <a:r>
              <a:rPr lang="en" sz="1500"/>
              <a:t> may be needed to determine who genuinely benefits from RHC</a:t>
            </a:r>
            <a:endParaRPr sz="1500"/>
          </a:p>
        </p:txBody>
      </p:sp>
      <p:sp>
        <p:nvSpPr>
          <p:cNvPr id="502" name="Google Shape;502;p66"/>
          <p:cNvSpPr/>
          <p:nvPr/>
        </p:nvSpPr>
        <p:spPr>
          <a:xfrm>
            <a:off x="2196850" y="3120250"/>
            <a:ext cx="3666600" cy="1860600"/>
          </a:xfrm>
          <a:prstGeom prst="ellipse">
            <a:avLst/>
          </a:prstGeom>
          <a:solidFill>
            <a:schemeClr val="lt2"/>
          </a:solidFill>
          <a:ln cap="flat" cmpd="sng" w="12250">
            <a:solidFill>
              <a:schemeClr val="dk2"/>
            </a:solidFill>
            <a:prstDash val="solid"/>
            <a:round/>
            <a:headEnd len="sm" w="sm" type="none"/>
            <a:tailEnd len="sm" w="sm" type="none"/>
          </a:ln>
        </p:spPr>
        <p:txBody>
          <a:bodyPr anchorCtr="0" anchor="ctr" bIns="117575" lIns="117575" spcFirstLastPara="1" rIns="117575" wrap="square" tIns="117575">
            <a:noAutofit/>
          </a:bodyPr>
          <a:lstStyle/>
          <a:p>
            <a:pPr indent="0" lvl="0" marL="0" rtl="0" algn="ctr">
              <a:spcBef>
                <a:spcPts val="0"/>
              </a:spcBef>
              <a:spcAft>
                <a:spcPts val="0"/>
              </a:spcAft>
              <a:buNone/>
            </a:pPr>
            <a:r>
              <a:t/>
            </a:r>
            <a:endParaRPr sz="1800">
              <a:latin typeface="Calibri"/>
              <a:ea typeface="Calibri"/>
              <a:cs typeface="Calibri"/>
              <a:sym typeface="Calibri"/>
            </a:endParaRPr>
          </a:p>
        </p:txBody>
      </p:sp>
      <p:sp>
        <p:nvSpPr>
          <p:cNvPr id="503" name="Google Shape;503;p66"/>
          <p:cNvSpPr/>
          <p:nvPr/>
        </p:nvSpPr>
        <p:spPr>
          <a:xfrm>
            <a:off x="4313425" y="3554400"/>
            <a:ext cx="1821600" cy="659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4" name="Google Shape;504;p66"/>
          <p:cNvSpPr txBox="1"/>
          <p:nvPr/>
        </p:nvSpPr>
        <p:spPr>
          <a:xfrm>
            <a:off x="4313419" y="3653707"/>
            <a:ext cx="2063700" cy="460500"/>
          </a:xfrm>
          <a:prstGeom prst="rect">
            <a:avLst/>
          </a:prstGeom>
          <a:noFill/>
          <a:ln>
            <a:noFill/>
          </a:ln>
        </p:spPr>
        <p:txBody>
          <a:bodyPr anchorCtr="0" anchor="t" bIns="117575" lIns="117575" spcFirstLastPara="1" rIns="117575" wrap="square" tIns="117575">
            <a:noAutofit/>
          </a:bodyPr>
          <a:lstStyle/>
          <a:p>
            <a:pPr indent="0" lvl="0" marL="0" rtl="0" algn="l">
              <a:spcBef>
                <a:spcPts val="0"/>
              </a:spcBef>
              <a:spcAft>
                <a:spcPts val="0"/>
              </a:spcAft>
              <a:buNone/>
            </a:pPr>
            <a:r>
              <a:rPr lang="en" sz="1957">
                <a:solidFill>
                  <a:schemeClr val="dk1"/>
                </a:solidFill>
                <a:latin typeface="Calibri"/>
                <a:ea typeface="Calibri"/>
                <a:cs typeface="Calibri"/>
                <a:sym typeface="Calibri"/>
              </a:rPr>
              <a:t>RHC benefitters</a:t>
            </a:r>
            <a:endParaRPr sz="1957">
              <a:solidFill>
                <a:schemeClr val="dk1"/>
              </a:solidFill>
              <a:latin typeface="Calibri"/>
              <a:ea typeface="Calibri"/>
              <a:cs typeface="Calibri"/>
              <a:sym typeface="Calibri"/>
            </a:endParaRPr>
          </a:p>
        </p:txBody>
      </p:sp>
      <p:sp>
        <p:nvSpPr>
          <p:cNvPr id="505" name="Google Shape;505;p66"/>
          <p:cNvSpPr txBox="1"/>
          <p:nvPr/>
        </p:nvSpPr>
        <p:spPr>
          <a:xfrm>
            <a:off x="2557750" y="3554400"/>
            <a:ext cx="1441200" cy="1013400"/>
          </a:xfrm>
          <a:prstGeom prst="rect">
            <a:avLst/>
          </a:prstGeom>
          <a:noFill/>
          <a:ln>
            <a:noFill/>
          </a:ln>
        </p:spPr>
        <p:txBody>
          <a:bodyPr anchorCtr="0" anchor="t" bIns="117575" lIns="117575" spcFirstLastPara="1" rIns="117575" wrap="square" tIns="117575">
            <a:noAutofit/>
          </a:bodyPr>
          <a:lstStyle/>
          <a:p>
            <a:pPr indent="0" lvl="0" marL="0" rtl="0" algn="l">
              <a:spcBef>
                <a:spcPts val="0"/>
              </a:spcBef>
              <a:spcAft>
                <a:spcPts val="0"/>
              </a:spcAft>
              <a:buNone/>
            </a:pPr>
            <a:r>
              <a:rPr lang="en" sz="1957">
                <a:solidFill>
                  <a:schemeClr val="dk1"/>
                </a:solidFill>
                <a:latin typeface="Calibri"/>
                <a:ea typeface="Calibri"/>
                <a:cs typeface="Calibri"/>
                <a:sym typeface="Calibri"/>
              </a:rPr>
              <a:t>“Healthier”</a:t>
            </a:r>
            <a:endParaRPr sz="1957">
              <a:solidFill>
                <a:schemeClr val="dk1"/>
              </a:solidFill>
              <a:latin typeface="Calibri"/>
              <a:ea typeface="Calibri"/>
              <a:cs typeface="Calibri"/>
              <a:sym typeface="Calibri"/>
            </a:endParaRPr>
          </a:p>
          <a:p>
            <a:pPr indent="0" lvl="0" marL="0" rtl="0" algn="l">
              <a:spcBef>
                <a:spcPts val="0"/>
              </a:spcBef>
              <a:spcAft>
                <a:spcPts val="0"/>
              </a:spcAft>
              <a:buNone/>
            </a:pPr>
            <a:r>
              <a:rPr lang="en" sz="1957">
                <a:solidFill>
                  <a:schemeClr val="dk1"/>
                </a:solidFill>
                <a:latin typeface="Calibri"/>
                <a:ea typeface="Calibri"/>
                <a:cs typeface="Calibri"/>
                <a:sym typeface="Calibri"/>
              </a:rPr>
              <a:t>Individuals</a:t>
            </a:r>
            <a:endParaRPr sz="1957">
              <a:solidFill>
                <a:schemeClr val="dk1"/>
              </a:solidFill>
              <a:latin typeface="Calibri"/>
              <a:ea typeface="Calibri"/>
              <a:cs typeface="Calibri"/>
              <a:sym typeface="Calibri"/>
            </a:endParaRPr>
          </a:p>
        </p:txBody>
      </p:sp>
      <p:sp>
        <p:nvSpPr>
          <p:cNvPr id="506" name="Google Shape;506;p66"/>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nvSpPr>
        <p:spPr>
          <a:xfrm>
            <a:off x="5560775" y="1703125"/>
            <a:ext cx="3346800" cy="211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800">
                <a:solidFill>
                  <a:schemeClr val="lt1"/>
                </a:solidFill>
                <a:latin typeface="Calibri"/>
                <a:ea typeface="Calibri"/>
                <a:cs typeface="Calibri"/>
                <a:sym typeface="Calibri"/>
              </a:rPr>
              <a:t>Future Directions</a:t>
            </a:r>
            <a:endParaRPr b="1" sz="3800">
              <a:solidFill>
                <a:schemeClr val="lt1"/>
              </a:solidFill>
              <a:latin typeface="Calibri"/>
              <a:ea typeface="Calibri"/>
              <a:cs typeface="Calibri"/>
              <a:sym typeface="Calibri"/>
            </a:endParaRPr>
          </a:p>
        </p:txBody>
      </p:sp>
      <p:sp>
        <p:nvSpPr>
          <p:cNvPr id="512" name="Google Shape;512;p67"/>
          <p:cNvSpPr txBox="1"/>
          <p:nvPr/>
        </p:nvSpPr>
        <p:spPr>
          <a:xfrm>
            <a:off x="579075" y="623725"/>
            <a:ext cx="4581600" cy="3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Calibri"/>
              <a:buChar char="●"/>
            </a:pPr>
            <a:r>
              <a:rPr b="1" lang="en">
                <a:solidFill>
                  <a:schemeClr val="dk1"/>
                </a:solidFill>
                <a:latin typeface="Calibri"/>
                <a:ea typeface="Calibri"/>
                <a:cs typeface="Calibri"/>
                <a:sym typeface="Calibri"/>
              </a:rPr>
              <a:t>Odds Ratio and Risk Ratios: </a:t>
            </a:r>
            <a:r>
              <a:rPr lang="en">
                <a:solidFill>
                  <a:schemeClr val="dk1"/>
                </a:solidFill>
                <a:latin typeface="Calibri"/>
                <a:ea typeface="Calibri"/>
                <a:cs typeface="Calibri"/>
                <a:sym typeface="Calibri"/>
              </a:rPr>
              <a:t>as causal estimands, they may be different at capturing heterogeneity than risk difference hence their robust estimation is interesting</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Times New Roman"/>
              <a:buChar char="●"/>
            </a:pPr>
            <a:r>
              <a:rPr b="1" lang="en">
                <a:solidFill>
                  <a:schemeClr val="dk1"/>
                </a:solidFill>
                <a:latin typeface="Calibri"/>
                <a:ea typeface="Calibri"/>
                <a:cs typeface="Calibri"/>
                <a:sym typeface="Calibri"/>
              </a:rPr>
              <a:t>Assess treatment‑policy value: </a:t>
            </a:r>
            <a:r>
              <a:rPr lang="en">
                <a:solidFill>
                  <a:schemeClr val="dk1"/>
                </a:solidFill>
                <a:latin typeface="Calibri"/>
                <a:ea typeface="Calibri"/>
                <a:cs typeface="Calibri"/>
                <a:sym typeface="Calibri"/>
              </a:rPr>
              <a:t>convert CATE estimates into individualized treatment rules and evaluate expected utility</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a:p>
            <a:pPr indent="-317500" lvl="0" marL="457200" rtl="0" algn="l">
              <a:spcBef>
                <a:spcPts val="0"/>
              </a:spcBef>
              <a:spcAft>
                <a:spcPts val="0"/>
              </a:spcAft>
              <a:buClr>
                <a:schemeClr val="dk1"/>
              </a:buClr>
              <a:buSzPts val="1400"/>
              <a:buFont typeface="Times New Roman"/>
              <a:buChar char="●"/>
            </a:pPr>
            <a:r>
              <a:rPr b="1" lang="en">
                <a:solidFill>
                  <a:schemeClr val="dk1"/>
                </a:solidFill>
                <a:latin typeface="Calibri"/>
                <a:ea typeface="Calibri"/>
                <a:cs typeface="Calibri"/>
                <a:sym typeface="Calibri"/>
              </a:rPr>
              <a:t>Clinician‑in‑the‑loop simulation:</a:t>
            </a:r>
            <a:r>
              <a:rPr lang="en">
                <a:solidFill>
                  <a:schemeClr val="dk1"/>
                </a:solidFill>
                <a:latin typeface="Calibri"/>
                <a:ea typeface="Calibri"/>
                <a:cs typeface="Calibri"/>
                <a:sym typeface="Calibri"/>
              </a:rPr>
              <a:t> build an interactive dashboard so clinicians can explore CATE estimates, covariate balance, and predicted outcomes, allowing feedback model refinement</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457200" rtl="0" algn="l">
              <a:spcBef>
                <a:spcPts val="0"/>
              </a:spcBef>
              <a:spcAft>
                <a:spcPts val="0"/>
              </a:spcAft>
              <a:buNone/>
            </a:pPr>
            <a:r>
              <a:t/>
            </a:r>
            <a:endParaRPr>
              <a:solidFill>
                <a:schemeClr val="dk1"/>
              </a:solidFill>
              <a:latin typeface="Calibri"/>
              <a:ea typeface="Calibri"/>
              <a:cs typeface="Calibri"/>
              <a:sym typeface="Calibri"/>
            </a:endParaRPr>
          </a:p>
        </p:txBody>
      </p:sp>
      <p:sp>
        <p:nvSpPr>
          <p:cNvPr id="513" name="Google Shape;513;p67"/>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idx="1" type="subTitle"/>
          </p:nvPr>
        </p:nvSpPr>
        <p:spPr>
          <a:xfrm>
            <a:off x="4033956" y="4137738"/>
            <a:ext cx="4983900" cy="955800"/>
          </a:xfrm>
          <a:prstGeom prst="rect">
            <a:avLst/>
          </a:prstGeom>
          <a:noFill/>
          <a:ln>
            <a:noFill/>
          </a:ln>
        </p:spPr>
        <p:txBody>
          <a:bodyPr anchorCtr="0" anchor="t" bIns="22850" lIns="45725" spcFirstLastPara="1" rIns="45725" wrap="square" tIns="22850">
            <a:normAutofit/>
          </a:bodyPr>
          <a:lstStyle/>
          <a:p>
            <a:pPr indent="0" lvl="0" marL="0" rtl="0" algn="r">
              <a:lnSpc>
                <a:spcPct val="80000"/>
              </a:lnSpc>
              <a:spcBef>
                <a:spcPts val="0"/>
              </a:spcBef>
              <a:spcAft>
                <a:spcPts val="0"/>
              </a:spcAft>
              <a:buClr>
                <a:schemeClr val="accent1"/>
              </a:buClr>
              <a:buSzPts val="1700"/>
              <a:buNone/>
            </a:pPr>
            <a:r>
              <a:rPr lang="en" sz="1600">
                <a:solidFill>
                  <a:schemeClr val="lt1"/>
                </a:solidFill>
              </a:rPr>
              <a:t>Abhroneel Ghosh – Indian Statistical Institute, Kolkata</a:t>
            </a:r>
            <a:endParaRPr sz="1600">
              <a:solidFill>
                <a:schemeClr val="lt1"/>
              </a:solidFill>
            </a:endParaRPr>
          </a:p>
          <a:p>
            <a:pPr indent="0" lvl="0" marL="0" rtl="0" algn="r">
              <a:lnSpc>
                <a:spcPct val="80000"/>
              </a:lnSpc>
              <a:spcBef>
                <a:spcPts val="0"/>
              </a:spcBef>
              <a:spcAft>
                <a:spcPts val="0"/>
              </a:spcAft>
              <a:buClr>
                <a:schemeClr val="accent1"/>
              </a:buClr>
              <a:buSzPts val="1700"/>
              <a:buNone/>
            </a:pPr>
            <a:r>
              <a:rPr lang="en" sz="1600">
                <a:solidFill>
                  <a:schemeClr val="lt1"/>
                </a:solidFill>
              </a:rPr>
              <a:t>Leo Hickey – Vassar College</a:t>
            </a:r>
            <a:endParaRPr sz="1600">
              <a:solidFill>
                <a:schemeClr val="lt1"/>
              </a:solidFill>
            </a:endParaRPr>
          </a:p>
          <a:p>
            <a:pPr indent="0" lvl="0" marL="0" rtl="0" algn="r">
              <a:lnSpc>
                <a:spcPct val="80000"/>
              </a:lnSpc>
              <a:spcBef>
                <a:spcPts val="0"/>
              </a:spcBef>
              <a:spcAft>
                <a:spcPts val="0"/>
              </a:spcAft>
              <a:buClr>
                <a:schemeClr val="accent1"/>
              </a:buClr>
              <a:buSzPts val="1700"/>
              <a:buNone/>
            </a:pPr>
            <a:r>
              <a:rPr lang="en" sz="1600">
                <a:solidFill>
                  <a:schemeClr val="lt1"/>
                </a:solidFill>
              </a:rPr>
              <a:t>Quinn Hungerford – University of Texas at Austin</a:t>
            </a:r>
            <a:endParaRPr sz="1600">
              <a:solidFill>
                <a:schemeClr val="lt1"/>
              </a:solidFill>
            </a:endParaRPr>
          </a:p>
          <a:p>
            <a:pPr indent="0" lvl="0" marL="0" rtl="0" algn="r">
              <a:lnSpc>
                <a:spcPct val="80000"/>
              </a:lnSpc>
              <a:spcBef>
                <a:spcPts val="0"/>
              </a:spcBef>
              <a:spcAft>
                <a:spcPts val="0"/>
              </a:spcAft>
              <a:buClr>
                <a:schemeClr val="accent1"/>
              </a:buClr>
              <a:buSzPts val="1700"/>
              <a:buNone/>
            </a:pPr>
            <a:r>
              <a:rPr lang="en" sz="1600">
                <a:solidFill>
                  <a:schemeClr val="lt1"/>
                </a:solidFill>
              </a:rPr>
              <a:t>Isabella Summe – University of Chicago</a:t>
            </a:r>
            <a:endParaRPr sz="1600">
              <a:solidFill>
                <a:schemeClr val="lt1"/>
              </a:solidFill>
            </a:endParaRPr>
          </a:p>
        </p:txBody>
      </p:sp>
      <p:sp>
        <p:nvSpPr>
          <p:cNvPr id="519" name="Google Shape;519;p68"/>
          <p:cNvSpPr txBox="1"/>
          <p:nvPr/>
        </p:nvSpPr>
        <p:spPr>
          <a:xfrm>
            <a:off x="2816875" y="1654738"/>
            <a:ext cx="3510300" cy="1993500"/>
          </a:xfrm>
          <a:prstGeom prst="rect">
            <a:avLst/>
          </a:prstGeom>
          <a:noFill/>
          <a:ln>
            <a:noFill/>
          </a:ln>
        </p:spPr>
        <p:txBody>
          <a:bodyPr anchorCtr="0" anchor="t" bIns="11425" lIns="22875" spcFirstLastPara="1" rIns="22875" wrap="square" tIns="11425">
            <a:noAutofit/>
          </a:bodyPr>
          <a:lstStyle/>
          <a:p>
            <a:pPr indent="0" lvl="0" marL="0" rtl="0" algn="ctr">
              <a:lnSpc>
                <a:spcPct val="90000"/>
              </a:lnSpc>
              <a:spcBef>
                <a:spcPts val="0"/>
              </a:spcBef>
              <a:spcAft>
                <a:spcPts val="0"/>
              </a:spcAft>
              <a:buNone/>
            </a:pPr>
            <a:r>
              <a:rPr b="1" lang="en" sz="3200">
                <a:solidFill>
                  <a:srgbClr val="4F81BD"/>
                </a:solidFill>
                <a:latin typeface="Calibri"/>
                <a:ea typeface="Calibri"/>
                <a:cs typeface="Calibri"/>
                <a:sym typeface="Calibri"/>
              </a:rPr>
              <a:t>Exploring Treatment Effect Heterogeneity with Time-To-Event Outcomes</a:t>
            </a:r>
            <a:endParaRPr b="1" sz="3200">
              <a:solidFill>
                <a:srgbClr val="4F81BD"/>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9"/>
          <p:cNvSpPr txBox="1"/>
          <p:nvPr>
            <p:ph type="title"/>
          </p:nvPr>
        </p:nvSpPr>
        <p:spPr>
          <a:xfrm>
            <a:off x="600075" y="1657350"/>
            <a:ext cx="7041600" cy="2016600"/>
          </a:xfrm>
          <a:prstGeom prst="rect">
            <a:avLst/>
          </a:prstGeom>
          <a:noFill/>
          <a:ln>
            <a:noFill/>
          </a:ln>
        </p:spPr>
        <p:txBody>
          <a:bodyPr anchorCtr="0" anchor="b" bIns="22850" lIns="45725" spcFirstLastPara="1" rIns="45725" wrap="square" tIns="22850">
            <a:normAutofit/>
          </a:bodyPr>
          <a:lstStyle/>
          <a:p>
            <a:pPr indent="0" lvl="0" marL="0" rtl="0" algn="l">
              <a:lnSpc>
                <a:spcPct val="119994"/>
              </a:lnSpc>
              <a:spcBef>
                <a:spcPts val="500"/>
              </a:spcBef>
              <a:spcAft>
                <a:spcPts val="0"/>
              </a:spcAft>
              <a:buClr>
                <a:srgbClr val="FFFFFF"/>
              </a:buClr>
              <a:buSzPts val="3900"/>
              <a:buFont typeface="Calibri"/>
              <a:buNone/>
            </a:pPr>
            <a:r>
              <a:rPr b="0" lang="en" sz="2500"/>
              <a:t>How can the implementation of </a:t>
            </a:r>
            <a:r>
              <a:rPr b="0" i="1" lang="en" sz="2500"/>
              <a:t>time-to-event</a:t>
            </a:r>
            <a:r>
              <a:rPr b="0" lang="en" sz="2500"/>
              <a:t> analysis techniques explore heterogeneity in the causal effect of RHC and identify clinically significant patient subpopulations?</a:t>
            </a:r>
            <a:endParaRPr b="0" sz="2500"/>
          </a:p>
        </p:txBody>
      </p:sp>
      <p:sp>
        <p:nvSpPr>
          <p:cNvPr id="525" name="Google Shape;525;p69"/>
          <p:cNvSpPr txBox="1"/>
          <p:nvPr/>
        </p:nvSpPr>
        <p:spPr>
          <a:xfrm>
            <a:off x="615950" y="996950"/>
            <a:ext cx="4457700" cy="6096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2800">
                <a:solidFill>
                  <a:schemeClr val="lt1"/>
                </a:solidFill>
                <a:latin typeface="Calibri"/>
                <a:ea typeface="Calibri"/>
                <a:cs typeface="Calibri"/>
                <a:sym typeface="Calibri"/>
              </a:rPr>
              <a:t>Research Question</a:t>
            </a:r>
            <a:endParaRPr b="1" sz="2800">
              <a:solidFill>
                <a:schemeClr val="lt1"/>
              </a:solidFill>
              <a:latin typeface="Calibri"/>
              <a:ea typeface="Calibri"/>
              <a:cs typeface="Calibri"/>
              <a:sym typeface="Calibri"/>
            </a:endParaRPr>
          </a:p>
        </p:txBody>
      </p:sp>
      <p:sp>
        <p:nvSpPr>
          <p:cNvPr id="526" name="Google Shape;526;p69"/>
          <p:cNvSpPr txBox="1"/>
          <p:nvPr>
            <p:ph idx="12" type="sldNum"/>
          </p:nvPr>
        </p:nvSpPr>
        <p:spPr>
          <a:xfrm>
            <a:off x="85186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70" title="Screenshot 2025-07-14 at 3.24.16 PM.png"/>
          <p:cNvPicPr preferRelativeResize="0"/>
          <p:nvPr/>
        </p:nvPicPr>
        <p:blipFill rotWithShape="1">
          <a:blip r:embed="rId3">
            <a:alphaModFix/>
          </a:blip>
          <a:srcRect b="0" l="29651" r="0" t="0"/>
          <a:stretch/>
        </p:blipFill>
        <p:spPr>
          <a:xfrm>
            <a:off x="4675906" y="0"/>
            <a:ext cx="4468087" cy="5143500"/>
          </a:xfrm>
          <a:prstGeom prst="rect">
            <a:avLst/>
          </a:prstGeom>
          <a:noFill/>
          <a:ln>
            <a:noFill/>
          </a:ln>
        </p:spPr>
      </p:pic>
      <p:sp>
        <p:nvSpPr>
          <p:cNvPr id="532" name="Google Shape;532;p70"/>
          <p:cNvSpPr txBox="1"/>
          <p:nvPr>
            <p:ph idx="4294967295" type="title"/>
          </p:nvPr>
        </p:nvSpPr>
        <p:spPr>
          <a:xfrm>
            <a:off x="179700" y="139163"/>
            <a:ext cx="4212600" cy="571500"/>
          </a:xfrm>
          <a:prstGeom prst="rect">
            <a:avLst/>
          </a:prstGeom>
          <a:noFill/>
          <a:ln>
            <a:noFill/>
          </a:ln>
        </p:spPr>
        <p:txBody>
          <a:bodyPr anchorCtr="0" anchor="ctr" bIns="22850" lIns="45725" spcFirstLastPara="1" rIns="45725" wrap="square" tIns="22850">
            <a:noAutofit/>
          </a:bodyPr>
          <a:lstStyle/>
          <a:p>
            <a:pPr indent="0" lvl="0" marL="0" rtl="0" algn="l">
              <a:spcBef>
                <a:spcPts val="0"/>
              </a:spcBef>
              <a:spcAft>
                <a:spcPts val="0"/>
              </a:spcAft>
              <a:buClr>
                <a:srgbClr val="00356B"/>
              </a:buClr>
              <a:buSzPts val="2400"/>
              <a:buFont typeface="Calibri"/>
              <a:buNone/>
            </a:pPr>
            <a:r>
              <a:rPr b="1" lang="en" sz="2400">
                <a:solidFill>
                  <a:srgbClr val="00356B"/>
                </a:solidFill>
              </a:rPr>
              <a:t>Introduction to Survival Analysis</a:t>
            </a:r>
            <a:endParaRPr b="1" sz="2400">
              <a:solidFill>
                <a:srgbClr val="00356B"/>
              </a:solidFill>
            </a:endParaRPr>
          </a:p>
        </p:txBody>
      </p:sp>
      <p:sp>
        <p:nvSpPr>
          <p:cNvPr id="533" name="Google Shape;533;p70"/>
          <p:cNvSpPr txBox="1"/>
          <p:nvPr>
            <p:ph idx="4294967295" type="title"/>
          </p:nvPr>
        </p:nvSpPr>
        <p:spPr>
          <a:xfrm>
            <a:off x="5925949" y="215363"/>
            <a:ext cx="2414400" cy="571500"/>
          </a:xfrm>
          <a:prstGeom prst="rect">
            <a:avLst/>
          </a:prstGeom>
          <a:noFill/>
          <a:ln>
            <a:noFill/>
          </a:ln>
        </p:spPr>
        <p:txBody>
          <a:bodyPr anchorCtr="0" anchor="ctr" bIns="22850" lIns="45725" spcFirstLastPara="1" rIns="45725" wrap="square" tIns="22850">
            <a:normAutofit fontScale="90000"/>
          </a:bodyPr>
          <a:lstStyle/>
          <a:p>
            <a:pPr indent="0" lvl="0" marL="0" rtl="0" algn="ctr">
              <a:spcBef>
                <a:spcPts val="0"/>
              </a:spcBef>
              <a:spcAft>
                <a:spcPts val="0"/>
              </a:spcAft>
              <a:buClr>
                <a:srgbClr val="00356B"/>
              </a:buClr>
              <a:buSzPct val="100000"/>
              <a:buFont typeface="Calibri"/>
              <a:buNone/>
            </a:pPr>
            <a:r>
              <a:rPr b="1" lang="en" sz="2400">
                <a:solidFill>
                  <a:schemeClr val="lt1"/>
                </a:solidFill>
              </a:rPr>
              <a:t>Causal Assumptions</a:t>
            </a:r>
            <a:endParaRPr b="1" sz="2400">
              <a:solidFill>
                <a:schemeClr val="lt1"/>
              </a:solidFill>
            </a:endParaRPr>
          </a:p>
        </p:txBody>
      </p:sp>
      <p:pic>
        <p:nvPicPr>
          <p:cNvPr id="534" name="Google Shape;534;p70" title="Screenshot 2025-07-15 at 2.01.24 PM.png"/>
          <p:cNvPicPr preferRelativeResize="0"/>
          <p:nvPr/>
        </p:nvPicPr>
        <p:blipFill>
          <a:blip r:embed="rId4">
            <a:alphaModFix/>
          </a:blip>
          <a:stretch>
            <a:fillRect/>
          </a:stretch>
        </p:blipFill>
        <p:spPr>
          <a:xfrm>
            <a:off x="341625" y="786862"/>
            <a:ext cx="3516311" cy="2171225"/>
          </a:xfrm>
          <a:prstGeom prst="rect">
            <a:avLst/>
          </a:prstGeom>
          <a:noFill/>
          <a:ln>
            <a:noFill/>
          </a:ln>
        </p:spPr>
      </p:pic>
      <p:sp>
        <p:nvSpPr>
          <p:cNvPr id="535" name="Google Shape;535;p70"/>
          <p:cNvSpPr txBox="1"/>
          <p:nvPr/>
        </p:nvSpPr>
        <p:spPr>
          <a:xfrm>
            <a:off x="5028338" y="855600"/>
            <a:ext cx="3625500" cy="19464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600">
                <a:solidFill>
                  <a:schemeClr val="lt1"/>
                </a:solidFill>
                <a:latin typeface="Calibri"/>
                <a:ea typeface="Calibri"/>
                <a:cs typeface="Calibri"/>
                <a:sym typeface="Calibri"/>
              </a:rPr>
              <a:t>All previous assumptions plus…</a:t>
            </a:r>
            <a:endParaRPr b="1" sz="1600">
              <a:solidFill>
                <a:schemeClr val="lt1"/>
              </a:solidFill>
              <a:latin typeface="Calibri"/>
              <a:ea typeface="Calibri"/>
              <a:cs typeface="Calibri"/>
              <a:sym typeface="Calibri"/>
            </a:endParaRPr>
          </a:p>
          <a:p>
            <a:pPr indent="0" lvl="0" marL="0" rtl="0" algn="l">
              <a:spcBef>
                <a:spcPts val="0"/>
              </a:spcBef>
              <a:spcAft>
                <a:spcPts val="0"/>
              </a:spcAft>
              <a:buNone/>
            </a:pPr>
            <a:r>
              <a:t/>
            </a:r>
            <a:endParaRPr b="1" sz="1600">
              <a:solidFill>
                <a:schemeClr val="lt1"/>
              </a:solidFill>
              <a:latin typeface="Calibri"/>
              <a:ea typeface="Calibri"/>
              <a:cs typeface="Calibri"/>
              <a:sym typeface="Calibri"/>
            </a:endParaRPr>
          </a:p>
          <a:p>
            <a:pPr indent="-215900" lvl="0" marL="2286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Independence of censoring</a:t>
            </a:r>
            <a:endParaRPr sz="1600">
              <a:solidFill>
                <a:schemeClr val="lt1"/>
              </a:solidFill>
              <a:latin typeface="Calibri"/>
              <a:ea typeface="Calibri"/>
              <a:cs typeface="Calibri"/>
              <a:sym typeface="Calibri"/>
            </a:endParaRPr>
          </a:p>
          <a:p>
            <a:pPr indent="0" lvl="0" marL="228600" rtl="0" algn="l">
              <a:spcBef>
                <a:spcPts val="0"/>
              </a:spcBef>
              <a:spcAft>
                <a:spcPts val="0"/>
              </a:spcAft>
              <a:buNone/>
            </a:pPr>
            <a:r>
              <a:t/>
            </a:r>
            <a:endParaRPr sz="1600">
              <a:solidFill>
                <a:schemeClr val="lt1"/>
              </a:solidFill>
              <a:latin typeface="Calibri"/>
              <a:ea typeface="Calibri"/>
              <a:cs typeface="Calibri"/>
              <a:sym typeface="Calibri"/>
            </a:endParaRPr>
          </a:p>
          <a:p>
            <a:pPr indent="-215900" lvl="0" marL="228600" rtl="0" algn="l">
              <a:spcBef>
                <a:spcPts val="0"/>
              </a:spcBef>
              <a:spcAft>
                <a:spcPts val="0"/>
              </a:spcAft>
              <a:buClr>
                <a:schemeClr val="lt1"/>
              </a:buClr>
              <a:buSzPts val="1600"/>
              <a:buFont typeface="Calibri"/>
              <a:buChar char="●"/>
            </a:pPr>
            <a:r>
              <a:rPr lang="en" sz="1600">
                <a:solidFill>
                  <a:schemeClr val="lt1"/>
                </a:solidFill>
                <a:latin typeface="Calibri"/>
                <a:ea typeface="Calibri"/>
                <a:cs typeface="Calibri"/>
                <a:sym typeface="Calibri"/>
              </a:rPr>
              <a:t>Proportional hazards</a:t>
            </a:r>
            <a:endParaRPr sz="1600">
              <a:solidFill>
                <a:schemeClr val="lt1"/>
              </a:solidFill>
              <a:latin typeface="Calibri"/>
              <a:ea typeface="Calibri"/>
              <a:cs typeface="Calibri"/>
              <a:sym typeface="Calibri"/>
            </a:endParaRPr>
          </a:p>
        </p:txBody>
      </p:sp>
      <p:sp>
        <p:nvSpPr>
          <p:cNvPr id="536" name="Google Shape;536;p70"/>
          <p:cNvSpPr txBox="1"/>
          <p:nvPr/>
        </p:nvSpPr>
        <p:spPr>
          <a:xfrm>
            <a:off x="238800" y="3064925"/>
            <a:ext cx="4551600" cy="1435800"/>
          </a:xfrm>
          <a:prstGeom prst="rect">
            <a:avLst/>
          </a:prstGeom>
          <a:noFill/>
          <a:ln>
            <a:noFill/>
          </a:ln>
        </p:spPr>
        <p:txBody>
          <a:bodyPr anchorCtr="0" anchor="t" bIns="45725" lIns="45725" spcFirstLastPara="1" rIns="45725" wrap="square" tIns="45725">
            <a:noAutofit/>
          </a:bodyPr>
          <a:lstStyle/>
          <a:p>
            <a:pPr indent="0" lvl="0" marL="228600" rtl="0" algn="l">
              <a:lnSpc>
                <a:spcPct val="150000"/>
              </a:lnSpc>
              <a:spcBef>
                <a:spcPts val="0"/>
              </a:spcBef>
              <a:spcAft>
                <a:spcPts val="0"/>
              </a:spcAft>
              <a:buNone/>
            </a:pPr>
            <a:r>
              <a:t/>
            </a:r>
            <a:endParaRPr sz="1600">
              <a:solidFill>
                <a:schemeClr val="dk1"/>
              </a:solidFill>
              <a:latin typeface="Calibri"/>
              <a:ea typeface="Calibri"/>
              <a:cs typeface="Calibri"/>
              <a:sym typeface="Calibri"/>
            </a:endParaRPr>
          </a:p>
          <a:p>
            <a:pPr indent="-215900" lvl="0" marL="228600" rtl="0" algn="l">
              <a:lnSpc>
                <a:spcPct val="150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3.2%</a:t>
            </a:r>
            <a:r>
              <a:rPr b="1" lang="en" sz="1600">
                <a:solidFill>
                  <a:schemeClr val="dk1"/>
                </a:solidFill>
                <a:latin typeface="Calibri"/>
                <a:ea typeface="Calibri"/>
                <a:cs typeface="Calibri"/>
                <a:sym typeface="Calibri"/>
              </a:rPr>
              <a:t> non-administratively</a:t>
            </a:r>
            <a:r>
              <a:rPr lang="en" sz="1600">
                <a:solidFill>
                  <a:schemeClr val="dk1"/>
                </a:solidFill>
                <a:latin typeface="Calibri"/>
                <a:ea typeface="Calibri"/>
                <a:cs typeface="Calibri"/>
                <a:sym typeface="Calibri"/>
              </a:rPr>
              <a:t> </a:t>
            </a:r>
            <a:r>
              <a:rPr b="1" lang="en" sz="1600">
                <a:solidFill>
                  <a:schemeClr val="dk1"/>
                </a:solidFill>
                <a:latin typeface="Calibri"/>
                <a:ea typeface="Calibri"/>
                <a:cs typeface="Calibri"/>
                <a:sym typeface="Calibri"/>
              </a:rPr>
              <a:t>right</a:t>
            </a:r>
            <a:r>
              <a:rPr lang="en" sz="1600">
                <a:solidFill>
                  <a:schemeClr val="dk1"/>
                </a:solidFill>
                <a:latin typeface="Calibri"/>
                <a:ea typeface="Calibri"/>
                <a:cs typeface="Calibri"/>
                <a:sym typeface="Calibri"/>
              </a:rPr>
              <a:t> </a:t>
            </a:r>
            <a:r>
              <a:rPr b="1" lang="en" sz="1600">
                <a:solidFill>
                  <a:schemeClr val="dk1"/>
                </a:solidFill>
                <a:latin typeface="Calibri"/>
                <a:ea typeface="Calibri"/>
                <a:cs typeface="Calibri"/>
                <a:sym typeface="Calibri"/>
              </a:rPr>
              <a:t>censored:</a:t>
            </a:r>
            <a:endParaRPr b="1" sz="1600">
              <a:solidFill>
                <a:schemeClr val="dk1"/>
              </a:solidFill>
              <a:latin typeface="Calibri"/>
              <a:ea typeface="Calibri"/>
              <a:cs typeface="Calibri"/>
              <a:sym typeface="Calibri"/>
            </a:endParaRPr>
          </a:p>
          <a:p>
            <a:pPr indent="-203200" lvl="1" marL="457200" rtl="0" algn="l">
              <a:lnSpc>
                <a:spcPct val="150000"/>
              </a:lnSpc>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max(last contacted date, discharge date) &lt; 180 days</a:t>
            </a:r>
            <a:endParaRPr sz="1400">
              <a:solidFill>
                <a:schemeClr val="dk1"/>
              </a:solidFill>
              <a:latin typeface="Calibri"/>
              <a:ea typeface="Calibri"/>
              <a:cs typeface="Calibri"/>
              <a:sym typeface="Calibri"/>
            </a:endParaRPr>
          </a:p>
        </p:txBody>
      </p:sp>
      <p:sp>
        <p:nvSpPr>
          <p:cNvPr id="537" name="Google Shape;537;p70"/>
          <p:cNvSpPr txBox="1"/>
          <p:nvPr>
            <p:ph idx="12" type="sldNum"/>
          </p:nvPr>
        </p:nvSpPr>
        <p:spPr>
          <a:xfrm>
            <a:off x="85186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38" name="Google Shape;538;p70"/>
          <p:cNvSpPr txBox="1"/>
          <p:nvPr/>
        </p:nvSpPr>
        <p:spPr>
          <a:xfrm>
            <a:off x="227325" y="2958088"/>
            <a:ext cx="3912000" cy="393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i="1" lang="en" sz="1400">
                <a:solidFill>
                  <a:schemeClr val="dk1"/>
                </a:solidFill>
                <a:latin typeface="Calibri"/>
                <a:ea typeface="Calibri"/>
                <a:cs typeface="Calibri"/>
                <a:sym typeface="Calibri"/>
              </a:rPr>
              <a:t>Increased parameter information at complexity cost. </a:t>
            </a:r>
            <a:endParaRPr i="1" sz="1400">
              <a:solidFill>
                <a:schemeClr val="dk1"/>
              </a:solidFill>
              <a:latin typeface="Calibri"/>
              <a:ea typeface="Calibri"/>
              <a:cs typeface="Calibri"/>
              <a:sym typeface="Calibri"/>
            </a:endParaRPr>
          </a:p>
        </p:txBody>
      </p:sp>
      <p:pic>
        <p:nvPicPr>
          <p:cNvPr id="539" name="Google Shape;539;p70" title="Screenshot 2025-07-15 at 2.35.25 PM.png"/>
          <p:cNvPicPr preferRelativeResize="0"/>
          <p:nvPr/>
        </p:nvPicPr>
        <p:blipFill>
          <a:blip r:embed="rId5">
            <a:alphaModFix/>
          </a:blip>
          <a:stretch>
            <a:fillRect/>
          </a:stretch>
        </p:blipFill>
        <p:spPr>
          <a:xfrm>
            <a:off x="5111887" y="2405345"/>
            <a:ext cx="3458249" cy="2133482"/>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1"/>
          <p:cNvSpPr txBox="1"/>
          <p:nvPr>
            <p:ph type="title"/>
          </p:nvPr>
        </p:nvSpPr>
        <p:spPr>
          <a:xfrm>
            <a:off x="660249" y="445538"/>
            <a:ext cx="6100500" cy="571500"/>
          </a:xfrm>
          <a:prstGeom prst="rect">
            <a:avLst/>
          </a:prstGeom>
          <a:noFill/>
          <a:ln>
            <a:noFill/>
          </a:ln>
        </p:spPr>
        <p:txBody>
          <a:bodyPr anchorCtr="0" anchor="ctr" bIns="22850" lIns="45725" spcFirstLastPara="1" rIns="45725" wrap="square" tIns="22850">
            <a:normAutofit/>
          </a:bodyPr>
          <a:lstStyle/>
          <a:p>
            <a:pPr indent="0" lvl="0" marL="0" rtl="0" algn="l">
              <a:lnSpc>
                <a:spcPct val="100000"/>
              </a:lnSpc>
              <a:spcBef>
                <a:spcPts val="0"/>
              </a:spcBef>
              <a:spcAft>
                <a:spcPts val="0"/>
              </a:spcAft>
              <a:buClr>
                <a:schemeClr val="dk1"/>
              </a:buClr>
              <a:buSzPts val="600"/>
              <a:buFont typeface="Arial"/>
              <a:buNone/>
            </a:pPr>
            <a:r>
              <a:rPr lang="en">
                <a:solidFill>
                  <a:srgbClr val="00356B"/>
                </a:solidFill>
              </a:rPr>
              <a:t>Causal Estimator for Time-To-Event Inference</a:t>
            </a:r>
            <a:endParaRPr/>
          </a:p>
        </p:txBody>
      </p:sp>
      <p:sp>
        <p:nvSpPr>
          <p:cNvPr id="545" name="Google Shape;545;p71"/>
          <p:cNvSpPr txBox="1"/>
          <p:nvPr/>
        </p:nvSpPr>
        <p:spPr>
          <a:xfrm>
            <a:off x="660250" y="1170713"/>
            <a:ext cx="8041500" cy="2799600"/>
          </a:xfrm>
          <a:prstGeom prst="rect">
            <a:avLst/>
          </a:prstGeom>
          <a:noFill/>
          <a:ln>
            <a:noFill/>
          </a:ln>
        </p:spPr>
        <p:txBody>
          <a:bodyPr anchorCtr="0" anchor="t" bIns="45725" lIns="45725" spcFirstLastPara="1" rIns="45725" wrap="square" tIns="45725">
            <a:spAutoFit/>
          </a:bodyPr>
          <a:lstStyle/>
          <a:p>
            <a:pPr indent="-215900" lvl="0" marL="228600" rtl="0" algn="l">
              <a:lnSpc>
                <a:spcPct val="125000"/>
              </a:lnSpc>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Conditional Average Treatment Effects (CATEs) are estimated using the difference in Restricted Mean Survival Time (RMST) up to a fixed time horizon (180 days)</a:t>
            </a:r>
            <a:endParaRPr sz="1600">
              <a:solidFill>
                <a:schemeClr val="dk1"/>
              </a:solidFill>
              <a:latin typeface="Calibri"/>
              <a:ea typeface="Calibri"/>
              <a:cs typeface="Calibri"/>
              <a:sym typeface="Calibri"/>
            </a:endParaRPr>
          </a:p>
          <a:p>
            <a:pPr indent="0" lvl="0" marL="228600" rtl="0" algn="l">
              <a:lnSpc>
                <a:spcPct val="125000"/>
              </a:lnSpc>
              <a:spcBef>
                <a:spcPts val="0"/>
              </a:spcBef>
              <a:spcAft>
                <a:spcPts val="0"/>
              </a:spcAft>
              <a:buNone/>
            </a:pPr>
            <a:r>
              <a:t/>
            </a:r>
            <a:endParaRPr sz="500">
              <a:solidFill>
                <a:schemeClr val="dk1"/>
              </a:solidFill>
              <a:latin typeface="Calibri"/>
              <a:ea typeface="Calibri"/>
              <a:cs typeface="Calibri"/>
              <a:sym typeface="Calibri"/>
            </a:endParaRPr>
          </a:p>
          <a:p>
            <a:pPr indent="0" lvl="0" marL="0" rtl="0" algn="l">
              <a:lnSpc>
                <a:spcPct val="125000"/>
              </a:lnSpc>
              <a:spcBef>
                <a:spcPts val="0"/>
              </a:spcBef>
              <a:spcAft>
                <a:spcPts val="0"/>
              </a:spcAft>
              <a:buNone/>
            </a:pPr>
            <a:r>
              <a:t/>
            </a:r>
            <a:endParaRPr sz="1600">
              <a:solidFill>
                <a:schemeClr val="dk1"/>
              </a:solidFill>
              <a:latin typeface="Calibri"/>
              <a:ea typeface="Calibri"/>
              <a:cs typeface="Calibri"/>
              <a:sym typeface="Calibri"/>
            </a:endParaRPr>
          </a:p>
          <a:p>
            <a:pPr indent="0" lvl="0" marL="0" rtl="0" algn="l">
              <a:lnSpc>
                <a:spcPct val="110000"/>
              </a:lnSpc>
              <a:spcBef>
                <a:spcPts val="500"/>
              </a:spcBef>
              <a:spcAft>
                <a:spcPts val="0"/>
              </a:spcAft>
              <a:buNone/>
            </a:pPr>
            <a:r>
              <a:t/>
            </a:r>
            <a:endParaRPr sz="1600">
              <a:solidFill>
                <a:schemeClr val="dk1"/>
              </a:solidFill>
              <a:latin typeface="Calibri"/>
              <a:ea typeface="Calibri"/>
              <a:cs typeface="Calibri"/>
              <a:sym typeface="Calibri"/>
            </a:endParaRPr>
          </a:p>
          <a:p>
            <a:pPr indent="-215900" lvl="1" marL="457200" rtl="0" algn="l">
              <a:lnSpc>
                <a:spcPct val="110000"/>
              </a:lnSpc>
              <a:spcBef>
                <a:spcPts val="5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RMST vs other outcomes (including hazard ratio): </a:t>
            </a:r>
            <a:endParaRPr sz="1600">
              <a:solidFill>
                <a:schemeClr val="dk1"/>
              </a:solidFill>
              <a:latin typeface="Calibri"/>
              <a:ea typeface="Calibri"/>
              <a:cs typeface="Calibri"/>
              <a:sym typeface="Calibri"/>
            </a:endParaRPr>
          </a:p>
          <a:p>
            <a:pPr indent="0" lvl="0" marL="457200" rtl="0" algn="l">
              <a:lnSpc>
                <a:spcPct val="110000"/>
              </a:lnSpc>
              <a:spcBef>
                <a:spcPts val="500"/>
              </a:spcBef>
              <a:spcAft>
                <a:spcPts val="0"/>
              </a:spcAft>
              <a:buNone/>
            </a:pPr>
            <a:r>
              <a:rPr lang="en" sz="1600">
                <a:solidFill>
                  <a:schemeClr val="dk1"/>
                </a:solidFill>
                <a:latin typeface="Calibri"/>
                <a:ea typeface="Calibri"/>
                <a:cs typeface="Calibri"/>
                <a:sym typeface="Calibri"/>
              </a:rPr>
              <a:t>causally interpretable, better integrates information over time</a:t>
            </a:r>
            <a:r>
              <a:rPr baseline="30000" lang="en" sz="1600">
                <a:solidFill>
                  <a:schemeClr val="dk1"/>
                </a:solidFill>
                <a:latin typeface="Calibri"/>
                <a:ea typeface="Calibri"/>
                <a:cs typeface="Calibri"/>
                <a:sym typeface="Calibri"/>
              </a:rPr>
              <a:t>1</a:t>
            </a:r>
            <a:r>
              <a:rPr lang="en" sz="1600">
                <a:solidFill>
                  <a:schemeClr val="dk1"/>
                </a:solidFill>
                <a:latin typeface="Calibri"/>
                <a:ea typeface="Calibri"/>
                <a:cs typeface="Calibri"/>
                <a:sym typeface="Calibri"/>
              </a:rPr>
              <a:t>, more consistent</a:t>
            </a:r>
            <a:endParaRPr baseline="30000" sz="1600">
              <a:solidFill>
                <a:schemeClr val="dk1"/>
              </a:solidFill>
              <a:latin typeface="Calibri"/>
              <a:ea typeface="Calibri"/>
              <a:cs typeface="Calibri"/>
              <a:sym typeface="Calibri"/>
            </a:endParaRPr>
          </a:p>
          <a:p>
            <a:pPr indent="-215900" lvl="1" marL="457200" rtl="0" algn="l">
              <a:lnSpc>
                <a:spcPct val="125000"/>
              </a:lnSpc>
              <a:spcBef>
                <a:spcPts val="100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Choosing 180-day horizon: clinically relevant and balanced</a:t>
            </a:r>
            <a:endParaRPr sz="1600">
              <a:solidFill>
                <a:schemeClr val="dk1"/>
              </a:solidFill>
              <a:latin typeface="Calibri"/>
              <a:ea typeface="Calibri"/>
              <a:cs typeface="Calibri"/>
              <a:sym typeface="Calibri"/>
            </a:endParaRPr>
          </a:p>
          <a:p>
            <a:pPr indent="0" lvl="0" marL="0" rtl="0" algn="l">
              <a:lnSpc>
                <a:spcPct val="125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546" name="Google Shape;546;p71"/>
          <p:cNvSpPr txBox="1"/>
          <p:nvPr/>
        </p:nvSpPr>
        <p:spPr>
          <a:xfrm>
            <a:off x="7358363" y="4566525"/>
            <a:ext cx="1451700" cy="3939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baseline="30000" lang="en" sz="1200">
                <a:solidFill>
                  <a:schemeClr val="dk1"/>
                </a:solidFill>
                <a:latin typeface="Calibri"/>
                <a:ea typeface="Calibri"/>
                <a:cs typeface="Calibri"/>
                <a:sym typeface="Calibri"/>
              </a:rPr>
              <a:t>1</a:t>
            </a:r>
            <a:r>
              <a:rPr lang="en" sz="1200">
                <a:solidFill>
                  <a:schemeClr val="dk1"/>
                </a:solidFill>
                <a:latin typeface="Calibri"/>
                <a:ea typeface="Calibri"/>
                <a:cs typeface="Calibri"/>
                <a:sym typeface="Calibri"/>
              </a:rPr>
              <a:t>Stensrud et al, 2019</a:t>
            </a:r>
            <a:endParaRPr sz="1200">
              <a:solidFill>
                <a:schemeClr val="dk1"/>
              </a:solidFill>
              <a:latin typeface="Calibri"/>
              <a:ea typeface="Calibri"/>
              <a:cs typeface="Calibri"/>
              <a:sym typeface="Calibri"/>
            </a:endParaRPr>
          </a:p>
        </p:txBody>
      </p:sp>
      <p:graphicFrame>
        <p:nvGraphicFramePr>
          <p:cNvPr id="547" name="Google Shape;547;p71"/>
          <p:cNvGraphicFramePr/>
          <p:nvPr/>
        </p:nvGraphicFramePr>
        <p:xfrm>
          <a:off x="1346713" y="3788225"/>
          <a:ext cx="3000000" cy="3000000"/>
        </p:xfrm>
        <a:graphic>
          <a:graphicData uri="http://schemas.openxmlformats.org/drawingml/2006/table">
            <a:tbl>
              <a:tblPr>
                <a:noFill/>
                <a:tableStyleId>{7226E053-86AA-4E5F-A95A-EE5533B3B5F2}</a:tableStyleId>
              </a:tblPr>
              <a:tblGrid>
                <a:gridCol w="2305850"/>
                <a:gridCol w="1203675"/>
                <a:gridCol w="1183250"/>
                <a:gridCol w="1183250"/>
              </a:tblGrid>
              <a:tr h="252550">
                <a:tc>
                  <a:txBody>
                    <a:bodyPr/>
                    <a:lstStyle/>
                    <a:p>
                      <a:pPr indent="0" lvl="0" marL="0" rtl="0" algn="l">
                        <a:spcBef>
                          <a:spcPts val="0"/>
                        </a:spcBef>
                        <a:spcAft>
                          <a:spcPts val="0"/>
                        </a:spcAft>
                        <a:buNone/>
                      </a:pPr>
                      <a:r>
                        <a:rPr b="1" lang="en" sz="1100">
                          <a:latin typeface="Calibri"/>
                          <a:ea typeface="Calibri"/>
                          <a:cs typeface="Calibri"/>
                          <a:sym typeface="Calibri"/>
                        </a:rPr>
                        <a:t>Time Horizon</a:t>
                      </a:r>
                      <a:endParaRPr b="1" sz="1100">
                        <a:latin typeface="Calibri"/>
                        <a:ea typeface="Calibri"/>
                        <a:cs typeface="Calibri"/>
                        <a:sym typeface="Calibri"/>
                      </a:endParaRPr>
                    </a:p>
                  </a:txBody>
                  <a:tcPr marT="45725" marB="45725" marR="45725" marL="457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30 day</a:t>
                      </a:r>
                      <a:endParaRPr b="1" sz="1100">
                        <a:latin typeface="Calibri"/>
                        <a:ea typeface="Calibri"/>
                        <a:cs typeface="Calibri"/>
                        <a:sym typeface="Calibri"/>
                      </a:endParaRPr>
                    </a:p>
                  </a:txBody>
                  <a:tcPr marT="45725" marB="45725" marR="45725" marL="45725">
                    <a:lnL cap="flat" cmpd="sng" w="9525">
                      <a:solidFill>
                        <a:schemeClr val="dk1"/>
                      </a:solidFill>
                      <a:prstDash val="solid"/>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90 day</a:t>
                      </a:r>
                      <a:endParaRPr b="1" sz="1100">
                        <a:latin typeface="Calibri"/>
                        <a:ea typeface="Calibri"/>
                        <a:cs typeface="Calibri"/>
                        <a:sym typeface="Calibri"/>
                      </a:endParaRPr>
                    </a:p>
                  </a:txBody>
                  <a:tcPr marT="45725" marB="45725" marR="45725" marL="45725">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100">
                          <a:latin typeface="Calibri"/>
                          <a:ea typeface="Calibri"/>
                          <a:cs typeface="Calibri"/>
                          <a:sym typeface="Calibri"/>
                        </a:rPr>
                        <a:t>180 day</a:t>
                      </a:r>
                      <a:endParaRPr b="1" sz="1100">
                        <a:latin typeface="Calibri"/>
                        <a:ea typeface="Calibri"/>
                        <a:cs typeface="Calibri"/>
                        <a:sym typeface="Calibri"/>
                      </a:endParaRPr>
                    </a:p>
                  </a:txBody>
                  <a:tcPr marT="45725" marB="45725" marR="45725" marL="45725">
                    <a:lnL cap="flat" cmpd="sng" w="9525">
                      <a:solidFill>
                        <a:schemeClr val="dk1"/>
                      </a:solidFill>
                      <a:prstDash val="dash"/>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5CBCC"/>
                    </a:solidFill>
                  </a:tcPr>
                </a:tc>
              </a:tr>
              <a:tr h="252550">
                <a:tc>
                  <a:txBody>
                    <a:bodyPr/>
                    <a:lstStyle/>
                    <a:p>
                      <a:pPr indent="0" lvl="0" marL="0" rtl="0" algn="l">
                        <a:spcBef>
                          <a:spcPts val="0"/>
                        </a:spcBef>
                        <a:spcAft>
                          <a:spcPts val="0"/>
                        </a:spcAft>
                        <a:buNone/>
                      </a:pPr>
                      <a:r>
                        <a:rPr lang="en" sz="1100">
                          <a:latin typeface="Calibri"/>
                          <a:ea typeface="Calibri"/>
                          <a:cs typeface="Calibri"/>
                          <a:sym typeface="Calibri"/>
                        </a:rPr>
                        <a:t>% death observed</a:t>
                      </a:r>
                      <a:endParaRPr sz="1100">
                        <a:latin typeface="Calibri"/>
                        <a:ea typeface="Calibri"/>
                        <a:cs typeface="Calibri"/>
                        <a:sym typeface="Calibri"/>
                      </a:endParaRPr>
                    </a:p>
                  </a:txBody>
                  <a:tcPr marT="45725" marB="45725" marR="45725" marL="457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33.4%</a:t>
                      </a:r>
                      <a:endParaRPr sz="1100">
                        <a:latin typeface="Calibri"/>
                        <a:ea typeface="Calibri"/>
                        <a:cs typeface="Calibri"/>
                        <a:sym typeface="Calibri"/>
                      </a:endParaRPr>
                    </a:p>
                  </a:txBody>
                  <a:tcPr marT="45725" marB="45725" marR="45725" marL="45725">
                    <a:lnL cap="flat" cmpd="sng" w="9525">
                      <a:solidFill>
                        <a:schemeClr val="dk1"/>
                      </a:solidFill>
                      <a:prstDash val="solid"/>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43.7%</a:t>
                      </a:r>
                      <a:endParaRPr sz="1100">
                        <a:latin typeface="Calibri"/>
                        <a:ea typeface="Calibri"/>
                        <a:cs typeface="Calibri"/>
                        <a:sym typeface="Calibri"/>
                      </a:endParaRPr>
                    </a:p>
                  </a:txBody>
                  <a:tcPr marT="45725" marB="45725" marR="45725" marL="45725">
                    <a:lnL cap="flat" cmpd="sng" w="9525">
                      <a:solidFill>
                        <a:schemeClr val="dk1"/>
                      </a:solidFill>
                      <a:prstDash val="dash"/>
                      <a:round/>
                      <a:headEnd len="sm" w="sm" type="none"/>
                      <a:tailEnd len="sm" w="sm" type="none"/>
                    </a:lnL>
                    <a:lnR cap="flat" cmpd="sng" w="9525">
                      <a:solidFill>
                        <a:schemeClr val="dk1"/>
                      </a:solidFill>
                      <a:prstDash val="dash"/>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Calibri"/>
                          <a:ea typeface="Calibri"/>
                          <a:cs typeface="Calibri"/>
                          <a:sym typeface="Calibri"/>
                        </a:rPr>
                        <a:t>49.3%</a:t>
                      </a:r>
                      <a:endParaRPr sz="1100">
                        <a:latin typeface="Calibri"/>
                        <a:ea typeface="Calibri"/>
                        <a:cs typeface="Calibri"/>
                        <a:sym typeface="Calibri"/>
                      </a:endParaRPr>
                    </a:p>
                  </a:txBody>
                  <a:tcPr marT="45725" marB="45725" marR="45725" marL="45725">
                    <a:lnL cap="flat" cmpd="sng" w="9525">
                      <a:solidFill>
                        <a:schemeClr val="dk1"/>
                      </a:solidFill>
                      <a:prstDash val="dash"/>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5CBCC"/>
                    </a:solidFill>
                  </a:tcPr>
                </a:tc>
              </a:tr>
            </a:tbl>
          </a:graphicData>
        </a:graphic>
      </p:graphicFrame>
      <p:sp>
        <p:nvSpPr>
          <p:cNvPr id="548" name="Google Shape;548;p71"/>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pic>
        <p:nvPicPr>
          <p:cNvPr id="549" name="Google Shape;549;p71" title="Equation Final.png"/>
          <p:cNvPicPr preferRelativeResize="0"/>
          <p:nvPr/>
        </p:nvPicPr>
        <p:blipFill>
          <a:blip r:embed="rId3">
            <a:alphaModFix/>
          </a:blip>
          <a:stretch>
            <a:fillRect/>
          </a:stretch>
        </p:blipFill>
        <p:spPr>
          <a:xfrm>
            <a:off x="1295400" y="1885950"/>
            <a:ext cx="5876026" cy="489669"/>
          </a:xfrm>
          <a:prstGeom prst="rect">
            <a:avLst/>
          </a:prstGeom>
          <a:noFill/>
          <a:ln cap="flat" cmpd="sng" w="19050">
            <a:solidFill>
              <a:srgbClr val="F5CBCC"/>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graphicFrame>
        <p:nvGraphicFramePr>
          <p:cNvPr id="555" name="Google Shape;555;p72"/>
          <p:cNvGraphicFramePr/>
          <p:nvPr/>
        </p:nvGraphicFramePr>
        <p:xfrm>
          <a:off x="778638" y="1153744"/>
          <a:ext cx="3000000" cy="3000000"/>
        </p:xfrm>
        <a:graphic>
          <a:graphicData uri="http://schemas.openxmlformats.org/drawingml/2006/table">
            <a:tbl>
              <a:tblPr>
                <a:noFill/>
                <a:tableStyleId>{EBAA80F3-CBCF-4C41-AA25-16155BE365F2}</a:tableStyleId>
              </a:tblPr>
              <a:tblGrid>
                <a:gridCol w="1247025"/>
                <a:gridCol w="2613150"/>
                <a:gridCol w="2719175"/>
              </a:tblGrid>
              <a:tr h="285200">
                <a:tc>
                  <a:txBody>
                    <a:bodyPr/>
                    <a:lstStyle/>
                    <a:p>
                      <a:pPr indent="0" lvl="0" marL="0" rtl="0" algn="l">
                        <a:lnSpc>
                          <a:spcPct val="115000"/>
                        </a:lnSpc>
                        <a:spcBef>
                          <a:spcPts val="0"/>
                        </a:spcBef>
                        <a:spcAft>
                          <a:spcPts val="0"/>
                        </a:spcAft>
                        <a:buNone/>
                      </a:pPr>
                      <a:r>
                        <a:t/>
                      </a:r>
                      <a:endParaRPr b="1" sz="15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EE636C">
                        <a:alpha val="74680"/>
                      </a:srgbClr>
                    </a:solidFill>
                  </a:tcPr>
                </a:tc>
                <a:tc>
                  <a:txBody>
                    <a:bodyPr/>
                    <a:lstStyle/>
                    <a:p>
                      <a:pPr indent="0" lvl="0" marL="0" rtl="0" algn="ctr">
                        <a:lnSpc>
                          <a:spcPct val="115000"/>
                        </a:lnSpc>
                        <a:spcBef>
                          <a:spcPts val="0"/>
                        </a:spcBef>
                        <a:spcAft>
                          <a:spcPts val="0"/>
                        </a:spcAft>
                        <a:buNone/>
                      </a:pPr>
                      <a:r>
                        <a:rPr b="1" lang="en" sz="1600">
                          <a:latin typeface="Calibri"/>
                          <a:ea typeface="Calibri"/>
                          <a:cs typeface="Calibri"/>
                          <a:sym typeface="Calibri"/>
                        </a:rPr>
                        <a:t>DeepSurv</a:t>
                      </a:r>
                      <a:r>
                        <a:rPr b="1" baseline="30000" lang="en" sz="1600">
                          <a:latin typeface="Calibri"/>
                          <a:ea typeface="Calibri"/>
                          <a:cs typeface="Calibri"/>
                          <a:sym typeface="Calibri"/>
                        </a:rPr>
                        <a:t>2</a:t>
                      </a:r>
                      <a:endParaRPr b="1" baseline="30000" sz="16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sz="1600">
                          <a:latin typeface="Calibri"/>
                          <a:ea typeface="Calibri"/>
                          <a:cs typeface="Calibri"/>
                          <a:sym typeface="Calibri"/>
                        </a:rPr>
                        <a:t>Causal Survival Forest (CSF)</a:t>
                      </a:r>
                      <a:r>
                        <a:rPr b="1" baseline="30000" lang="en" sz="1600">
                          <a:latin typeface="Calibri"/>
                          <a:ea typeface="Calibri"/>
                          <a:cs typeface="Calibri"/>
                          <a:sym typeface="Calibri"/>
                        </a:rPr>
                        <a:t>3</a:t>
                      </a:r>
                      <a:endParaRPr b="1" baseline="30000" sz="16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FFFF"/>
                    </a:solidFill>
                  </a:tcPr>
                </a:tc>
              </a:tr>
              <a:tr h="226000">
                <a:tc>
                  <a:txBody>
                    <a:bodyPr/>
                    <a:lstStyle/>
                    <a:p>
                      <a:pPr indent="0" lvl="0" marL="0" rtl="0" algn="l">
                        <a:spcBef>
                          <a:spcPts val="0"/>
                        </a:spcBef>
                        <a:spcAft>
                          <a:spcPts val="0"/>
                        </a:spcAft>
                        <a:buNone/>
                      </a:pPr>
                      <a:r>
                        <a:rPr b="1" lang="en" sz="1600">
                          <a:latin typeface="Calibri"/>
                          <a:ea typeface="Calibri"/>
                          <a:cs typeface="Calibri"/>
                          <a:sym typeface="Calibri"/>
                        </a:rPr>
                        <a:t>Goal</a:t>
                      </a:r>
                      <a:endParaRPr b="1" sz="16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EE636C">
                        <a:alpha val="74680"/>
                      </a:srgbClr>
                    </a:solidFill>
                  </a:tcPr>
                </a:tc>
                <a:tc>
                  <a:txBody>
                    <a:bodyPr/>
                    <a:lstStyle/>
                    <a:p>
                      <a:pPr indent="0" lvl="0" marL="0" rtl="0" algn="l">
                        <a:spcBef>
                          <a:spcPts val="0"/>
                        </a:spcBef>
                        <a:spcAft>
                          <a:spcPts val="0"/>
                        </a:spcAft>
                        <a:buNone/>
                      </a:pPr>
                      <a:r>
                        <a:rPr lang="en" sz="1500">
                          <a:latin typeface="Calibri"/>
                          <a:ea typeface="Calibri"/>
                          <a:cs typeface="Calibri"/>
                          <a:sym typeface="Calibri"/>
                        </a:rPr>
                        <a:t>Predict survival probabilities</a:t>
                      </a:r>
                      <a:endParaRPr sz="15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600"/>
                        <a:buFont typeface="Arial"/>
                        <a:buNone/>
                      </a:pPr>
                      <a:r>
                        <a:rPr lang="en" sz="1500">
                          <a:solidFill>
                            <a:srgbClr val="000000"/>
                          </a:solidFill>
                          <a:latin typeface="Calibri"/>
                          <a:ea typeface="Calibri"/>
                          <a:cs typeface="Calibri"/>
                          <a:sym typeface="Calibri"/>
                        </a:rPr>
                        <a:t>Estimate heterogeneous treatment effect (HTE)</a:t>
                      </a:r>
                      <a:endParaRPr sz="15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26000">
                <a:tc>
                  <a:txBody>
                    <a:bodyPr/>
                    <a:lstStyle/>
                    <a:p>
                      <a:pPr indent="0" lvl="0" marL="0" rtl="0" algn="l">
                        <a:spcBef>
                          <a:spcPts val="0"/>
                        </a:spcBef>
                        <a:spcAft>
                          <a:spcPts val="0"/>
                        </a:spcAft>
                        <a:buNone/>
                      </a:pPr>
                      <a:r>
                        <a:rPr b="1" lang="en" sz="1600">
                          <a:latin typeface="Calibri"/>
                          <a:ea typeface="Calibri"/>
                          <a:cs typeface="Calibri"/>
                          <a:sym typeface="Calibri"/>
                        </a:rPr>
                        <a:t>Method</a:t>
                      </a:r>
                      <a:endParaRPr b="1" sz="16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EE636C">
                        <a:alpha val="74680"/>
                      </a:srgbClr>
                    </a:solidFill>
                  </a:tcPr>
                </a:tc>
                <a:tc>
                  <a:txBody>
                    <a:bodyPr/>
                    <a:lstStyle/>
                    <a:p>
                      <a:pPr indent="0" lvl="0" marL="0" rtl="0" algn="l">
                        <a:spcBef>
                          <a:spcPts val="0"/>
                        </a:spcBef>
                        <a:spcAft>
                          <a:spcPts val="0"/>
                        </a:spcAft>
                        <a:buClr>
                          <a:srgbClr val="000000"/>
                        </a:buClr>
                        <a:buSzPts val="1500"/>
                        <a:buFont typeface="Arial"/>
                        <a:buNone/>
                      </a:pPr>
                      <a:r>
                        <a:rPr lang="en" sz="1500">
                          <a:solidFill>
                            <a:srgbClr val="000000"/>
                          </a:solidFill>
                          <a:latin typeface="Calibri"/>
                          <a:ea typeface="Calibri"/>
                          <a:cs typeface="Calibri"/>
                          <a:sym typeface="Calibri"/>
                        </a:rPr>
                        <a:t>Neural network extension of Cox Regression model</a:t>
                      </a:r>
                      <a:endParaRPr b="1" sz="15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Survival tree-based extension of random forests</a:t>
                      </a:r>
                      <a:endParaRPr sz="15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46700">
                <a:tc>
                  <a:txBody>
                    <a:bodyPr/>
                    <a:lstStyle/>
                    <a:p>
                      <a:pPr indent="0" lvl="0" marL="0" rtl="0" algn="l">
                        <a:spcBef>
                          <a:spcPts val="0"/>
                        </a:spcBef>
                        <a:spcAft>
                          <a:spcPts val="0"/>
                        </a:spcAft>
                        <a:buNone/>
                      </a:pPr>
                      <a:r>
                        <a:rPr b="1" lang="en" sz="1600">
                          <a:latin typeface="Calibri"/>
                          <a:ea typeface="Calibri"/>
                          <a:cs typeface="Calibri"/>
                          <a:sym typeface="Calibri"/>
                        </a:rPr>
                        <a:t>Focus</a:t>
                      </a:r>
                      <a:endParaRPr b="1" sz="16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EE636C">
                        <a:alpha val="74680"/>
                      </a:srgbClr>
                    </a:solidFill>
                  </a:tcPr>
                </a:tc>
                <a:tc>
                  <a:txBody>
                    <a:bodyPr/>
                    <a:lstStyle/>
                    <a:p>
                      <a:pPr indent="0" lvl="0" marL="0" rtl="0" algn="l">
                        <a:spcBef>
                          <a:spcPts val="0"/>
                        </a:spcBef>
                        <a:spcAft>
                          <a:spcPts val="0"/>
                        </a:spcAft>
                        <a:buNone/>
                      </a:pPr>
                      <a:r>
                        <a:rPr b="1" lang="en" sz="1500">
                          <a:solidFill>
                            <a:srgbClr val="000000"/>
                          </a:solidFill>
                          <a:latin typeface="Calibri"/>
                          <a:ea typeface="Calibri"/>
                          <a:cs typeface="Calibri"/>
                          <a:sym typeface="Calibri"/>
                        </a:rPr>
                        <a:t>Designed to have strong predictive power</a:t>
                      </a:r>
                      <a:endParaRPr b="1" sz="1500">
                        <a:solidFill>
                          <a:srgbClr val="000000"/>
                        </a:solidFill>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b="1" lang="en" sz="1500">
                          <a:latin typeface="Calibri"/>
                          <a:ea typeface="Calibri"/>
                          <a:cs typeface="Calibri"/>
                          <a:sym typeface="Calibri"/>
                        </a:rPr>
                        <a:t>Splits to maximize treatment effect differences</a:t>
                      </a:r>
                      <a:endParaRPr b="1" sz="15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46700">
                <a:tc>
                  <a:txBody>
                    <a:bodyPr/>
                    <a:lstStyle/>
                    <a:p>
                      <a:pPr indent="0" lvl="0" marL="0" rtl="0" algn="l">
                        <a:spcBef>
                          <a:spcPts val="0"/>
                        </a:spcBef>
                        <a:spcAft>
                          <a:spcPts val="0"/>
                        </a:spcAft>
                        <a:buNone/>
                      </a:pPr>
                      <a:r>
                        <a:rPr b="1" lang="en" sz="1600">
                          <a:latin typeface="Calibri"/>
                          <a:ea typeface="Calibri"/>
                          <a:cs typeface="Calibri"/>
                          <a:sym typeface="Calibri"/>
                        </a:rPr>
                        <a:t>Limitations</a:t>
                      </a:r>
                      <a:endParaRPr b="1" sz="16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EE636C">
                        <a:alpha val="74680"/>
                      </a:srgbClr>
                    </a:solidFill>
                  </a:tcPr>
                </a:tc>
                <a:tc>
                  <a:txBody>
                    <a:bodyPr/>
                    <a:lstStyle/>
                    <a:p>
                      <a:pPr indent="0" lvl="0" marL="0" rtl="0" algn="l">
                        <a:spcBef>
                          <a:spcPts val="0"/>
                        </a:spcBef>
                        <a:spcAft>
                          <a:spcPts val="0"/>
                        </a:spcAft>
                        <a:buNone/>
                      </a:pPr>
                      <a:r>
                        <a:rPr lang="en" sz="1500">
                          <a:latin typeface="Calibri"/>
                          <a:ea typeface="Calibri"/>
                          <a:cs typeface="Calibri"/>
                          <a:sym typeface="Calibri"/>
                        </a:rPr>
                        <a:t>Assumes proportional hazards; less interpretable</a:t>
                      </a:r>
                      <a:endParaRPr sz="15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600"/>
                        <a:buFont typeface="Arial"/>
                        <a:buNone/>
                      </a:pPr>
                      <a:r>
                        <a:rPr lang="en" sz="1500">
                          <a:solidFill>
                            <a:srgbClr val="000000"/>
                          </a:solidFill>
                          <a:latin typeface="Calibri"/>
                          <a:ea typeface="Calibri"/>
                          <a:cs typeface="Calibri"/>
                          <a:sym typeface="Calibri"/>
                        </a:rPr>
                        <a:t>Does not directly predict survival or have measurable performance indicator</a:t>
                      </a:r>
                      <a:endParaRPr sz="15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46700">
                <a:tc>
                  <a:txBody>
                    <a:bodyPr/>
                    <a:lstStyle/>
                    <a:p>
                      <a:pPr indent="0" lvl="0" marL="0" rtl="0" algn="l">
                        <a:spcBef>
                          <a:spcPts val="0"/>
                        </a:spcBef>
                        <a:spcAft>
                          <a:spcPts val="0"/>
                        </a:spcAft>
                        <a:buNone/>
                      </a:pPr>
                      <a:r>
                        <a:rPr b="1" lang="en" sz="1600">
                          <a:latin typeface="Calibri"/>
                          <a:ea typeface="Calibri"/>
                          <a:cs typeface="Calibri"/>
                          <a:sym typeface="Calibri"/>
                        </a:rPr>
                        <a:t>R Packages</a:t>
                      </a:r>
                      <a:endParaRPr b="1" sz="16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EE636C">
                        <a:alpha val="74680"/>
                      </a:srgbClr>
                    </a:solidFill>
                  </a:tcPr>
                </a:tc>
                <a:tc>
                  <a:txBody>
                    <a:bodyPr/>
                    <a:lstStyle/>
                    <a:p>
                      <a:pPr indent="0" lvl="0" marL="0" rtl="0" algn="l">
                        <a:spcBef>
                          <a:spcPts val="0"/>
                        </a:spcBef>
                        <a:spcAft>
                          <a:spcPts val="0"/>
                        </a:spcAft>
                        <a:buNone/>
                      </a:pPr>
                      <a:r>
                        <a:rPr lang="en" sz="1500">
                          <a:latin typeface="Calibri"/>
                          <a:ea typeface="Calibri"/>
                          <a:cs typeface="Calibri"/>
                          <a:sym typeface="Calibri"/>
                        </a:rPr>
                        <a:t>reticulate, dnn</a:t>
                      </a:r>
                      <a:endParaRPr sz="1500">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500">
                          <a:latin typeface="Calibri"/>
                          <a:ea typeface="Calibri"/>
                          <a:cs typeface="Calibri"/>
                          <a:sym typeface="Calibri"/>
                        </a:rPr>
                        <a:t>grf</a:t>
                      </a:r>
                      <a:endParaRPr sz="1500">
                        <a:solidFill>
                          <a:srgbClr val="000000"/>
                        </a:solidFill>
                        <a:latin typeface="Calibri"/>
                        <a:ea typeface="Calibri"/>
                        <a:cs typeface="Calibri"/>
                        <a:sym typeface="Calibri"/>
                      </a:endParaRPr>
                    </a:p>
                  </a:txBody>
                  <a:tcPr marT="45725" marB="45725" marR="45725" marL="45725">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bl>
          </a:graphicData>
        </a:graphic>
      </p:graphicFrame>
      <p:sp>
        <p:nvSpPr>
          <p:cNvPr id="556" name="Google Shape;556;p72"/>
          <p:cNvSpPr/>
          <p:nvPr/>
        </p:nvSpPr>
        <p:spPr>
          <a:xfrm>
            <a:off x="6630863" y="4371725"/>
            <a:ext cx="2320200" cy="573900"/>
          </a:xfrm>
          <a:prstGeom prst="rect">
            <a:avLst/>
          </a:prstGeom>
          <a:solidFill>
            <a:schemeClr val="lt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557" name="Google Shape;557;p72"/>
          <p:cNvSpPr txBox="1"/>
          <p:nvPr/>
        </p:nvSpPr>
        <p:spPr>
          <a:xfrm>
            <a:off x="7385663" y="4489400"/>
            <a:ext cx="1845600" cy="338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aseline="30000" lang="en" sz="1200">
                <a:solidFill>
                  <a:schemeClr val="dk1"/>
                </a:solidFill>
                <a:latin typeface="Calibri"/>
                <a:ea typeface="Calibri"/>
                <a:cs typeface="Calibri"/>
                <a:sym typeface="Calibri"/>
              </a:rPr>
              <a:t>2</a:t>
            </a:r>
            <a:r>
              <a:rPr lang="en" sz="1200">
                <a:latin typeface="Calibri"/>
                <a:ea typeface="Calibri"/>
                <a:cs typeface="Calibri"/>
                <a:sym typeface="Calibri"/>
              </a:rPr>
              <a:t>Katzman et al., 2024</a:t>
            </a:r>
            <a:endParaRPr sz="1200">
              <a:latin typeface="Calibri"/>
              <a:ea typeface="Calibri"/>
              <a:cs typeface="Calibri"/>
              <a:sym typeface="Calibri"/>
            </a:endParaRPr>
          </a:p>
          <a:p>
            <a:pPr indent="0" lvl="0" marL="0" rtl="0" algn="l">
              <a:spcBef>
                <a:spcPts val="0"/>
              </a:spcBef>
              <a:spcAft>
                <a:spcPts val="0"/>
              </a:spcAft>
              <a:buNone/>
            </a:pPr>
            <a:r>
              <a:rPr baseline="30000" lang="en" sz="1200">
                <a:latin typeface="Calibri"/>
                <a:ea typeface="Calibri"/>
                <a:cs typeface="Calibri"/>
                <a:sym typeface="Calibri"/>
              </a:rPr>
              <a:t>3</a:t>
            </a:r>
            <a:r>
              <a:rPr lang="en" sz="1200">
                <a:latin typeface="Calibri"/>
                <a:ea typeface="Calibri"/>
                <a:cs typeface="Calibri"/>
                <a:sym typeface="Calibri"/>
              </a:rPr>
              <a:t>Cui et al., 2023</a:t>
            </a:r>
            <a:endParaRPr sz="1200">
              <a:latin typeface="Calibri"/>
              <a:ea typeface="Calibri"/>
              <a:cs typeface="Calibri"/>
              <a:sym typeface="Calibri"/>
            </a:endParaRPr>
          </a:p>
        </p:txBody>
      </p:sp>
      <p:sp>
        <p:nvSpPr>
          <p:cNvPr id="558" name="Google Shape;558;p72"/>
          <p:cNvSpPr txBox="1"/>
          <p:nvPr>
            <p:ph type="title"/>
          </p:nvPr>
        </p:nvSpPr>
        <p:spPr>
          <a:xfrm>
            <a:off x="660249" y="445538"/>
            <a:ext cx="6100500" cy="571500"/>
          </a:xfrm>
          <a:prstGeom prst="rect">
            <a:avLst/>
          </a:prstGeom>
          <a:noFill/>
          <a:ln>
            <a:noFill/>
          </a:ln>
        </p:spPr>
        <p:txBody>
          <a:bodyPr anchorCtr="0" anchor="ctr" bIns="22850" lIns="45725" spcFirstLastPara="1" rIns="45725" wrap="square" tIns="22850">
            <a:normAutofit/>
          </a:bodyPr>
          <a:lstStyle/>
          <a:p>
            <a:pPr indent="0" lvl="0" marL="0" rtl="0" algn="l">
              <a:lnSpc>
                <a:spcPct val="100000"/>
              </a:lnSpc>
              <a:spcBef>
                <a:spcPts val="0"/>
              </a:spcBef>
              <a:spcAft>
                <a:spcPts val="0"/>
              </a:spcAft>
              <a:buClr>
                <a:schemeClr val="dk1"/>
              </a:buClr>
              <a:buSzPts val="600"/>
              <a:buFont typeface="Arial"/>
              <a:buNone/>
            </a:pPr>
            <a:r>
              <a:rPr lang="en"/>
              <a:t>Background on Models</a:t>
            </a:r>
            <a:endParaRPr/>
          </a:p>
        </p:txBody>
      </p:sp>
      <p:sp>
        <p:nvSpPr>
          <p:cNvPr id="559" name="Google Shape;559;p72"/>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664340" y="445541"/>
            <a:ext cx="4114800" cy="571500"/>
          </a:xfrm>
          <a:prstGeom prst="rect">
            <a:avLst/>
          </a:prstGeom>
          <a:noFill/>
          <a:ln>
            <a:noFill/>
          </a:ln>
        </p:spPr>
        <p:txBody>
          <a:bodyPr anchorCtr="0" anchor="ctr" bIns="22850" lIns="45725" spcFirstLastPara="1" rIns="45725" wrap="square" tIns="22850">
            <a:normAutofit/>
          </a:bodyPr>
          <a:lstStyle/>
          <a:p>
            <a:pPr indent="0" lvl="0" marL="0" rtl="0" algn="l">
              <a:lnSpc>
                <a:spcPct val="159979"/>
              </a:lnSpc>
              <a:spcBef>
                <a:spcPts val="0"/>
              </a:spcBef>
              <a:spcAft>
                <a:spcPts val="0"/>
              </a:spcAft>
              <a:buClr>
                <a:srgbClr val="00356B"/>
              </a:buClr>
              <a:buSzPts val="2400"/>
              <a:buFont typeface="Calibri"/>
              <a:buNone/>
            </a:pPr>
            <a:r>
              <a:rPr lang="en"/>
              <a:t>SUPPORT Study, 1989-1994</a:t>
            </a:r>
            <a:endParaRPr/>
          </a:p>
        </p:txBody>
      </p:sp>
      <p:sp>
        <p:nvSpPr>
          <p:cNvPr id="213" name="Google Shape;213;p37"/>
          <p:cNvSpPr txBox="1"/>
          <p:nvPr>
            <p:ph idx="1" type="body"/>
          </p:nvPr>
        </p:nvSpPr>
        <p:spPr>
          <a:xfrm>
            <a:off x="664350" y="1083700"/>
            <a:ext cx="7161300" cy="3804000"/>
          </a:xfrm>
          <a:prstGeom prst="rect">
            <a:avLst/>
          </a:prstGeom>
          <a:noFill/>
          <a:ln>
            <a:noFill/>
          </a:ln>
        </p:spPr>
        <p:txBody>
          <a:bodyPr anchorCtr="0" anchor="t" bIns="22850" lIns="45725" spcFirstLastPara="1" rIns="45725" wrap="square" tIns="182875">
            <a:noAutofit/>
          </a:bodyPr>
          <a:lstStyle/>
          <a:p>
            <a:pPr indent="-292100" lvl="0" marL="457200" rtl="0" algn="l">
              <a:lnSpc>
                <a:spcPct val="115000"/>
              </a:lnSpc>
              <a:spcBef>
                <a:spcPts val="0"/>
              </a:spcBef>
              <a:spcAft>
                <a:spcPts val="0"/>
              </a:spcAft>
              <a:buSzPts val="1000"/>
              <a:buChar char="●"/>
            </a:pPr>
            <a:r>
              <a:rPr b="1" lang="en" sz="1500"/>
              <a:t>Observational data </a:t>
            </a:r>
            <a:r>
              <a:rPr lang="en" sz="1500"/>
              <a:t>from </a:t>
            </a:r>
            <a:r>
              <a:rPr b="1" lang="en" sz="1500"/>
              <a:t>5,735</a:t>
            </a:r>
            <a:r>
              <a:rPr lang="en" sz="1500"/>
              <a:t> ICU patients at five teaching hospitals in the United States.</a:t>
            </a:r>
            <a:r>
              <a:rPr baseline="30000" lang="en" sz="1500"/>
              <a:t>3</a:t>
            </a:r>
            <a:r>
              <a:rPr lang="en" sz="1500"/>
              <a:t> </a:t>
            </a:r>
            <a:endParaRPr sz="1500"/>
          </a:p>
          <a:p>
            <a:pPr indent="-292100" lvl="0" marL="457200" rtl="0" algn="l">
              <a:lnSpc>
                <a:spcPct val="115000"/>
              </a:lnSpc>
              <a:spcBef>
                <a:spcPts val="0"/>
              </a:spcBef>
              <a:spcAft>
                <a:spcPts val="0"/>
              </a:spcAft>
              <a:buSzPts val="1000"/>
              <a:buChar char="●"/>
            </a:pPr>
            <a:r>
              <a:rPr lang="en" sz="1500" u="sng"/>
              <a:t>Admission criteria</a:t>
            </a:r>
            <a:r>
              <a:rPr lang="en" sz="1500"/>
              <a:t>:</a:t>
            </a:r>
            <a:endParaRPr sz="1500"/>
          </a:p>
          <a:p>
            <a:pPr indent="-292100" lvl="1" marL="914400" rtl="0" algn="l">
              <a:lnSpc>
                <a:spcPct val="115000"/>
              </a:lnSpc>
              <a:spcBef>
                <a:spcPts val="0"/>
              </a:spcBef>
              <a:spcAft>
                <a:spcPts val="0"/>
              </a:spcAft>
              <a:buSzPts val="1000"/>
              <a:buChar char="○"/>
            </a:pPr>
            <a:r>
              <a:rPr b="1" lang="en" sz="1500"/>
              <a:t>High-mortality risk (&gt;50%)</a:t>
            </a:r>
            <a:endParaRPr b="1" sz="1500"/>
          </a:p>
          <a:p>
            <a:pPr indent="-292100" lvl="1" marL="914400" rtl="0" algn="l">
              <a:lnSpc>
                <a:spcPct val="115000"/>
              </a:lnSpc>
              <a:spcBef>
                <a:spcPts val="0"/>
              </a:spcBef>
              <a:spcAft>
                <a:spcPts val="0"/>
              </a:spcAft>
              <a:buSzPts val="1000"/>
              <a:buChar char="○"/>
            </a:pPr>
            <a:r>
              <a:rPr b="1" lang="en" sz="1500"/>
              <a:t>9 pre-specified disease categories*</a:t>
            </a:r>
            <a:endParaRPr b="1" sz="1500"/>
          </a:p>
          <a:p>
            <a:pPr indent="-292100" lvl="1" marL="914400" rtl="0" algn="l">
              <a:lnSpc>
                <a:spcPct val="115000"/>
              </a:lnSpc>
              <a:spcBef>
                <a:spcPts val="0"/>
              </a:spcBef>
              <a:spcAft>
                <a:spcPts val="0"/>
              </a:spcAft>
              <a:buSzPts val="1000"/>
              <a:buChar char="○"/>
            </a:pPr>
            <a:r>
              <a:rPr b="1" lang="en" sz="1500"/>
              <a:t>Hospitalized in the intensive care unit</a:t>
            </a:r>
            <a:endParaRPr sz="1500"/>
          </a:p>
          <a:p>
            <a:pPr indent="-292100" lvl="0" marL="457200" rtl="0" algn="l">
              <a:lnSpc>
                <a:spcPct val="115000"/>
              </a:lnSpc>
              <a:spcBef>
                <a:spcPts val="0"/>
              </a:spcBef>
              <a:spcAft>
                <a:spcPts val="0"/>
              </a:spcAft>
              <a:buSzPts val="1000"/>
              <a:buChar char="●"/>
            </a:pPr>
            <a:r>
              <a:rPr lang="en" sz="1500"/>
              <a:t>Patient outcomes followed for 6 months after admission</a:t>
            </a:r>
            <a:endParaRPr sz="1500"/>
          </a:p>
          <a:p>
            <a:pPr indent="-292100" lvl="0" marL="457200" rtl="0" algn="l">
              <a:lnSpc>
                <a:spcPct val="115000"/>
              </a:lnSpc>
              <a:spcBef>
                <a:spcPts val="0"/>
              </a:spcBef>
              <a:spcAft>
                <a:spcPts val="0"/>
              </a:spcAft>
              <a:buSzPts val="1000"/>
              <a:buChar char="●"/>
            </a:pPr>
            <a:r>
              <a:rPr lang="en" sz="1500"/>
              <a:t>180 day mortality rate: </a:t>
            </a:r>
            <a:r>
              <a:rPr b="1" lang="en" sz="1500"/>
              <a:t>49.3%</a:t>
            </a:r>
            <a:endParaRPr b="1" sz="1500"/>
          </a:p>
        </p:txBody>
      </p:sp>
      <p:sp>
        <p:nvSpPr>
          <p:cNvPr id="214" name="Google Shape;214;p37"/>
          <p:cNvSpPr txBox="1"/>
          <p:nvPr/>
        </p:nvSpPr>
        <p:spPr>
          <a:xfrm>
            <a:off x="6765475" y="40853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200">
                <a:solidFill>
                  <a:schemeClr val="dk1"/>
                </a:solidFill>
                <a:latin typeface="Calibri"/>
                <a:ea typeface="Calibri"/>
                <a:cs typeface="Calibri"/>
                <a:sym typeface="Calibri"/>
              </a:rPr>
              <a:t>3</a:t>
            </a:r>
            <a:r>
              <a:rPr lang="en" sz="1200">
                <a:solidFill>
                  <a:schemeClr val="dk1"/>
                </a:solidFill>
                <a:latin typeface="Calibri"/>
                <a:ea typeface="Calibri"/>
                <a:cs typeface="Calibri"/>
                <a:sym typeface="Calibri"/>
              </a:rPr>
              <a:t>Connors et al., 1995</a:t>
            </a:r>
            <a:endParaRPr/>
          </a:p>
        </p:txBody>
      </p:sp>
      <p:sp>
        <p:nvSpPr>
          <p:cNvPr id="215" name="Google Shape;215;p37"/>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37"/>
          <p:cNvSpPr txBox="1"/>
          <p:nvPr/>
        </p:nvSpPr>
        <p:spPr>
          <a:xfrm>
            <a:off x="664350" y="4256500"/>
            <a:ext cx="4855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Calibri"/>
                <a:ea typeface="Calibri"/>
                <a:cs typeface="Calibri"/>
                <a:sym typeface="Calibri"/>
              </a:rPr>
              <a:t>*</a:t>
            </a:r>
            <a:r>
              <a:rPr lang="en" sz="900">
                <a:solidFill>
                  <a:schemeClr val="dk1"/>
                </a:solidFill>
                <a:latin typeface="Calibri"/>
                <a:ea typeface="Calibri"/>
                <a:cs typeface="Calibri"/>
                <a:sym typeface="Calibri"/>
              </a:rPr>
              <a:t>Acute respiratory failure (ARF), Chronic Obstructive Pulmonary Disease (COPD), Congestive Heart Failure (CHF), Liver disease, Colon cancer, Coma, Lung cancer, Multiple Organ System Failure with Malignancy (MOSF w/Malignancy) and Multiple Organ System Failure with Sepsis (MOSF w/Sepsis).</a:t>
            </a:r>
            <a:endParaRPr sz="11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3"/>
          <p:cNvSpPr txBox="1"/>
          <p:nvPr>
            <p:ph type="title"/>
          </p:nvPr>
        </p:nvSpPr>
        <p:spPr>
          <a:xfrm>
            <a:off x="664338" y="445538"/>
            <a:ext cx="6853800" cy="571500"/>
          </a:xfrm>
          <a:prstGeom prst="rect">
            <a:avLst/>
          </a:prstGeom>
          <a:noFill/>
          <a:ln>
            <a:noFill/>
          </a:ln>
        </p:spPr>
        <p:txBody>
          <a:bodyPr anchorCtr="0" anchor="ctr" bIns="22850" lIns="45725" spcFirstLastPara="1" rIns="45725" wrap="square" tIns="22850">
            <a:normAutofit/>
          </a:bodyPr>
          <a:lstStyle/>
          <a:p>
            <a:pPr indent="0" lvl="0" marL="0" rtl="0" algn="l">
              <a:lnSpc>
                <a:spcPct val="159979"/>
              </a:lnSpc>
              <a:spcBef>
                <a:spcPts val="0"/>
              </a:spcBef>
              <a:spcAft>
                <a:spcPts val="0"/>
              </a:spcAft>
              <a:buClr>
                <a:srgbClr val="00356B"/>
              </a:buClr>
              <a:buSzPts val="2400"/>
              <a:buFont typeface="Calibri"/>
              <a:buNone/>
            </a:pPr>
            <a:r>
              <a:rPr lang="en"/>
              <a:t>Model Evaluation and Comparison</a:t>
            </a:r>
            <a:endParaRPr/>
          </a:p>
        </p:txBody>
      </p:sp>
      <p:sp>
        <p:nvSpPr>
          <p:cNvPr id="565" name="Google Shape;565;p73"/>
          <p:cNvSpPr txBox="1"/>
          <p:nvPr/>
        </p:nvSpPr>
        <p:spPr>
          <a:xfrm>
            <a:off x="833875" y="1294100"/>
            <a:ext cx="42864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566" name="Google Shape;566;p73"/>
          <p:cNvSpPr txBox="1"/>
          <p:nvPr/>
        </p:nvSpPr>
        <p:spPr>
          <a:xfrm>
            <a:off x="816738" y="1179800"/>
            <a:ext cx="3600300" cy="323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5-Fold Cross-validation Comparison</a:t>
            </a:r>
            <a:endParaRPr sz="1500">
              <a:solidFill>
                <a:schemeClr val="dk1"/>
              </a:solidFill>
              <a:latin typeface="Calibri"/>
              <a:ea typeface="Calibri"/>
              <a:cs typeface="Calibri"/>
              <a:sym typeface="Calibri"/>
            </a:endParaRPr>
          </a:p>
        </p:txBody>
      </p:sp>
      <p:graphicFrame>
        <p:nvGraphicFramePr>
          <p:cNvPr id="567" name="Google Shape;567;p73"/>
          <p:cNvGraphicFramePr/>
          <p:nvPr/>
        </p:nvGraphicFramePr>
        <p:xfrm>
          <a:off x="816738" y="1628175"/>
          <a:ext cx="3000000" cy="3000000"/>
        </p:xfrm>
        <a:graphic>
          <a:graphicData uri="http://schemas.openxmlformats.org/drawingml/2006/table">
            <a:tbl>
              <a:tblPr>
                <a:noFill/>
                <a:tableStyleId>{7226E053-86AA-4E5F-A95A-EE5533B3B5F2}</a:tableStyleId>
              </a:tblPr>
              <a:tblGrid>
                <a:gridCol w="2072300"/>
                <a:gridCol w="1345225"/>
              </a:tblGrid>
              <a:tr h="335675">
                <a:tc>
                  <a:txBody>
                    <a:bodyPr/>
                    <a:lstStyle/>
                    <a:p>
                      <a:pPr indent="0" lvl="0" marL="0" rtl="0" algn="l">
                        <a:spcBef>
                          <a:spcPts val="0"/>
                        </a:spcBef>
                        <a:spcAft>
                          <a:spcPts val="0"/>
                        </a:spcAft>
                        <a:buNone/>
                      </a:pPr>
                      <a:r>
                        <a:rPr b="1" lang="en" sz="1200">
                          <a:latin typeface="Calibri"/>
                          <a:ea typeface="Calibri"/>
                          <a:cs typeface="Calibri"/>
                          <a:sym typeface="Calibri"/>
                        </a:rPr>
                        <a:t>Model</a:t>
                      </a:r>
                      <a:endParaRPr b="1" sz="1200">
                        <a:latin typeface="Calibri"/>
                        <a:ea typeface="Calibri"/>
                        <a:cs typeface="Calibri"/>
                        <a:sym typeface="Calibri"/>
                      </a:endParaRPr>
                    </a:p>
                  </a:txBody>
                  <a:tcPr marT="45725" marB="0" marR="45725" marL="457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sz="1200">
                          <a:latin typeface="Calibri"/>
                          <a:ea typeface="Calibri"/>
                          <a:cs typeface="Calibri"/>
                          <a:sym typeface="Calibri"/>
                        </a:rPr>
                        <a:t>Mean C-Index</a:t>
                      </a:r>
                      <a:endParaRPr b="1" sz="1200">
                        <a:latin typeface="Calibri"/>
                        <a:ea typeface="Calibri"/>
                        <a:cs typeface="Calibri"/>
                        <a:sym typeface="Calibri"/>
                      </a:endParaRPr>
                    </a:p>
                  </a:txBody>
                  <a:tcPr marT="45725" marB="0" marR="45725" marL="457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35675">
                <a:tc>
                  <a:txBody>
                    <a:bodyPr/>
                    <a:lstStyle/>
                    <a:p>
                      <a:pPr indent="0" lvl="0" marL="0" rtl="0" algn="l">
                        <a:spcBef>
                          <a:spcPts val="0"/>
                        </a:spcBef>
                        <a:spcAft>
                          <a:spcPts val="0"/>
                        </a:spcAft>
                        <a:buNone/>
                      </a:pPr>
                      <a:r>
                        <a:rPr lang="en" sz="1200">
                          <a:latin typeface="Calibri"/>
                          <a:ea typeface="Calibri"/>
                          <a:cs typeface="Calibri"/>
                          <a:sym typeface="Calibri"/>
                        </a:rPr>
                        <a:t>IPW-Cox with interaction</a:t>
                      </a:r>
                      <a:endParaRPr sz="1200">
                        <a:latin typeface="Calibri"/>
                        <a:ea typeface="Calibri"/>
                        <a:cs typeface="Calibri"/>
                        <a:sym typeface="Calibri"/>
                      </a:endParaRPr>
                    </a:p>
                  </a:txBody>
                  <a:tcPr marT="45725" marB="0" marR="45725" marL="457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0.6860</a:t>
                      </a:r>
                      <a:endParaRPr sz="1200">
                        <a:latin typeface="Calibri"/>
                        <a:ea typeface="Calibri"/>
                        <a:cs typeface="Calibri"/>
                        <a:sym typeface="Calibri"/>
                      </a:endParaRPr>
                    </a:p>
                  </a:txBody>
                  <a:tcPr marT="45725" marB="0" marR="45725" marL="457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28550">
                <a:tc>
                  <a:txBody>
                    <a:bodyPr/>
                    <a:lstStyle/>
                    <a:p>
                      <a:pPr indent="0" lvl="0" marL="0" rtl="0" algn="l">
                        <a:spcBef>
                          <a:spcPts val="0"/>
                        </a:spcBef>
                        <a:spcAft>
                          <a:spcPts val="0"/>
                        </a:spcAft>
                        <a:buNone/>
                      </a:pPr>
                      <a:r>
                        <a:rPr lang="en" sz="1200">
                          <a:latin typeface="Calibri"/>
                          <a:ea typeface="Calibri"/>
                          <a:cs typeface="Calibri"/>
                          <a:sym typeface="Calibri"/>
                        </a:rPr>
                        <a:t>DeepSurv</a:t>
                      </a:r>
                      <a:endParaRPr sz="1200">
                        <a:latin typeface="Calibri"/>
                        <a:ea typeface="Calibri"/>
                        <a:cs typeface="Calibri"/>
                        <a:sym typeface="Calibri"/>
                      </a:endParaRPr>
                    </a:p>
                  </a:txBody>
                  <a:tcPr marT="45725" marB="0" marR="45725" marL="457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 sz="1200">
                          <a:latin typeface="Calibri"/>
                          <a:ea typeface="Calibri"/>
                          <a:cs typeface="Calibri"/>
                          <a:sym typeface="Calibri"/>
                        </a:rPr>
                        <a:t>0.7095</a:t>
                      </a:r>
                      <a:endParaRPr sz="1200">
                        <a:latin typeface="Calibri"/>
                        <a:ea typeface="Calibri"/>
                        <a:cs typeface="Calibri"/>
                        <a:sym typeface="Calibri"/>
                      </a:endParaRPr>
                    </a:p>
                  </a:txBody>
                  <a:tcPr marT="45725" marB="0" marR="45725" marL="457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9DAF8"/>
                    </a:solidFill>
                  </a:tcPr>
                </a:tc>
              </a:tr>
            </a:tbl>
          </a:graphicData>
        </a:graphic>
      </p:graphicFrame>
      <p:sp>
        <p:nvSpPr>
          <p:cNvPr id="568" name="Google Shape;568;p73"/>
          <p:cNvSpPr txBox="1"/>
          <p:nvPr/>
        </p:nvSpPr>
        <p:spPr>
          <a:xfrm>
            <a:off x="4779138" y="1179800"/>
            <a:ext cx="3600300" cy="323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Toy Example</a:t>
            </a:r>
            <a:r>
              <a:rPr lang="en" sz="1500">
                <a:solidFill>
                  <a:schemeClr val="dk1"/>
                </a:solidFill>
                <a:latin typeface="Calibri"/>
                <a:ea typeface="Calibri"/>
                <a:cs typeface="Calibri"/>
                <a:sym typeface="Calibri"/>
              </a:rPr>
              <a:t> Comparison</a:t>
            </a:r>
            <a:endParaRPr sz="1500">
              <a:solidFill>
                <a:schemeClr val="dk1"/>
              </a:solidFill>
              <a:latin typeface="Calibri"/>
              <a:ea typeface="Calibri"/>
              <a:cs typeface="Calibri"/>
              <a:sym typeface="Calibri"/>
            </a:endParaRPr>
          </a:p>
        </p:txBody>
      </p:sp>
      <p:pic>
        <p:nvPicPr>
          <p:cNvPr id="569" name="Google Shape;569;p73"/>
          <p:cNvPicPr preferRelativeResize="0"/>
          <p:nvPr/>
        </p:nvPicPr>
        <p:blipFill>
          <a:blip r:embed="rId3">
            <a:alphaModFix/>
          </a:blip>
          <a:stretch>
            <a:fillRect/>
          </a:stretch>
        </p:blipFill>
        <p:spPr>
          <a:xfrm>
            <a:off x="4618728" y="1628175"/>
            <a:ext cx="4364851" cy="3273638"/>
          </a:xfrm>
          <a:prstGeom prst="rect">
            <a:avLst/>
          </a:prstGeom>
          <a:noFill/>
          <a:ln>
            <a:noFill/>
          </a:ln>
        </p:spPr>
      </p:pic>
      <p:sp>
        <p:nvSpPr>
          <p:cNvPr id="570" name="Google Shape;570;p73"/>
          <p:cNvSpPr txBox="1"/>
          <p:nvPr/>
        </p:nvSpPr>
        <p:spPr>
          <a:xfrm>
            <a:off x="757675" y="2849050"/>
            <a:ext cx="3716700" cy="1802400"/>
          </a:xfrm>
          <a:prstGeom prst="rect">
            <a:avLst/>
          </a:prstGeom>
          <a:noFill/>
          <a:ln>
            <a:noFill/>
          </a:ln>
        </p:spPr>
        <p:txBody>
          <a:bodyPr anchorCtr="0" anchor="t" bIns="45725" lIns="45725" spcFirstLastPara="1" rIns="45725" wrap="square" tIns="45725">
            <a:noAutofit/>
          </a:bodyPr>
          <a:lstStyle/>
          <a:p>
            <a:pPr indent="-203200" lvl="0" marL="2286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DeepSurv demonstrates strong predictive accuracy and aligns closely with both the true simulated CATE values and CSF estimates</a:t>
            </a:r>
            <a:endParaRPr sz="1400">
              <a:solidFill>
                <a:schemeClr val="dk1"/>
              </a:solidFill>
              <a:latin typeface="Calibri"/>
              <a:ea typeface="Calibri"/>
              <a:cs typeface="Calibri"/>
              <a:sym typeface="Calibri"/>
            </a:endParaRPr>
          </a:p>
          <a:p>
            <a:pPr indent="-203200" lvl="0" marL="228600" rtl="0" algn="l">
              <a:spcBef>
                <a:spcPts val="0"/>
              </a:spcBef>
              <a:spcAft>
                <a:spcPts val="0"/>
              </a:spcAft>
              <a:buClr>
                <a:schemeClr val="dk1"/>
              </a:buClr>
              <a:buSzPts val="1400"/>
              <a:buFont typeface="Calibri"/>
              <a:buChar char="●"/>
            </a:pPr>
            <a:r>
              <a:rPr lang="en" sz="1400">
                <a:solidFill>
                  <a:schemeClr val="dk1"/>
                </a:solidFill>
                <a:latin typeface="Calibri"/>
                <a:ea typeface="Calibri"/>
                <a:cs typeface="Calibri"/>
                <a:sym typeface="Calibri"/>
              </a:rPr>
              <a:t>CSF lacks conventional evaluation metrics, but excels at estimating CATEs and outperforms in simulation studie</a:t>
            </a:r>
            <a:r>
              <a:rPr lang="en">
                <a:solidFill>
                  <a:schemeClr val="dk1"/>
                </a:solidFill>
                <a:latin typeface="Calibri"/>
                <a:ea typeface="Calibri"/>
                <a:cs typeface="Calibri"/>
                <a:sym typeface="Calibri"/>
              </a:rPr>
              <a:t>s</a:t>
            </a:r>
            <a:endParaRPr>
              <a:solidFill>
                <a:schemeClr val="dk1"/>
              </a:solidFill>
              <a:latin typeface="Calibri"/>
              <a:ea typeface="Calibri"/>
              <a:cs typeface="Calibri"/>
              <a:sym typeface="Calibri"/>
            </a:endParaRPr>
          </a:p>
        </p:txBody>
      </p:sp>
      <p:pic>
        <p:nvPicPr>
          <p:cNvPr id="571" name="Google Shape;571;p73" title="CATES1_final.png"/>
          <p:cNvPicPr preferRelativeResize="0"/>
          <p:nvPr/>
        </p:nvPicPr>
        <p:blipFill>
          <a:blip r:embed="rId4">
            <a:alphaModFix/>
          </a:blip>
          <a:stretch>
            <a:fillRect/>
          </a:stretch>
        </p:blipFill>
        <p:spPr>
          <a:xfrm>
            <a:off x="4648200" y="1623900"/>
            <a:ext cx="4364851" cy="3273638"/>
          </a:xfrm>
          <a:prstGeom prst="rect">
            <a:avLst/>
          </a:prstGeom>
          <a:noFill/>
          <a:ln>
            <a:noFill/>
          </a:ln>
        </p:spPr>
      </p:pic>
      <p:sp>
        <p:nvSpPr>
          <p:cNvPr id="572" name="Google Shape;572;p73"/>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4"/>
          <p:cNvSpPr txBox="1"/>
          <p:nvPr>
            <p:ph type="title"/>
          </p:nvPr>
        </p:nvSpPr>
        <p:spPr>
          <a:xfrm>
            <a:off x="664337" y="445538"/>
            <a:ext cx="5316600" cy="5715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Framework for Identifying Heterogeneity </a:t>
            </a:r>
            <a:endParaRPr/>
          </a:p>
        </p:txBody>
      </p:sp>
      <p:sp>
        <p:nvSpPr>
          <p:cNvPr id="579" name="Google Shape;579;p74"/>
          <p:cNvSpPr txBox="1"/>
          <p:nvPr/>
        </p:nvSpPr>
        <p:spPr>
          <a:xfrm>
            <a:off x="6529363" y="-28887"/>
            <a:ext cx="8320800" cy="338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grpSp>
        <p:nvGrpSpPr>
          <p:cNvPr id="580" name="Google Shape;580;p74"/>
          <p:cNvGrpSpPr/>
          <p:nvPr/>
        </p:nvGrpSpPr>
        <p:grpSpPr>
          <a:xfrm>
            <a:off x="736317" y="1200697"/>
            <a:ext cx="7995299" cy="3393688"/>
            <a:chOff x="1448147" y="2515067"/>
            <a:chExt cx="16417453" cy="6968558"/>
          </a:xfrm>
        </p:grpSpPr>
        <p:sp>
          <p:nvSpPr>
            <p:cNvPr id="581" name="Google Shape;581;p74"/>
            <p:cNvSpPr/>
            <p:nvPr/>
          </p:nvSpPr>
          <p:spPr>
            <a:xfrm>
              <a:off x="4942350" y="7213225"/>
              <a:ext cx="3977700" cy="2270400"/>
            </a:xfrm>
            <a:prstGeom prst="flowChartAlternateProcess">
              <a:avLst/>
            </a:prstGeom>
            <a:solidFill>
              <a:srgbClr val="F5CBCC"/>
            </a:solidFill>
            <a:ln cap="flat" cmpd="sng" w="18550">
              <a:solidFill>
                <a:schemeClr val="dk2"/>
              </a:solidFill>
              <a:prstDash val="solid"/>
              <a:round/>
              <a:headEnd len="sm" w="sm" type="none"/>
              <a:tailEnd len="sm" w="sm" type="none"/>
            </a:ln>
          </p:spPr>
          <p:txBody>
            <a:bodyPr anchorCtr="0" anchor="ctr" bIns="44525" lIns="44525" spcFirstLastPara="1" rIns="44525" wrap="square" tIns="44525">
              <a:noAutofit/>
            </a:bodyPr>
            <a:lstStyle/>
            <a:p>
              <a:pPr indent="0" lvl="0" marL="0" rtl="0" algn="ctr">
                <a:spcBef>
                  <a:spcPts val="0"/>
                </a:spcBef>
                <a:spcAft>
                  <a:spcPts val="0"/>
                </a:spcAft>
                <a:buNone/>
              </a:pPr>
              <a:r>
                <a:rPr lang="en" sz="700">
                  <a:latin typeface="Calibri"/>
                  <a:ea typeface="Calibri"/>
                  <a:cs typeface="Calibri"/>
                  <a:sym typeface="Calibri"/>
                </a:rPr>
                <a:t>`</a:t>
              </a:r>
              <a:endParaRPr sz="700">
                <a:latin typeface="Calibri"/>
                <a:ea typeface="Calibri"/>
                <a:cs typeface="Calibri"/>
                <a:sym typeface="Calibri"/>
              </a:endParaRPr>
            </a:p>
          </p:txBody>
        </p:sp>
        <p:sp>
          <p:nvSpPr>
            <p:cNvPr id="582" name="Google Shape;582;p74"/>
            <p:cNvSpPr/>
            <p:nvPr/>
          </p:nvSpPr>
          <p:spPr>
            <a:xfrm>
              <a:off x="1448147" y="3591028"/>
              <a:ext cx="2230500" cy="1196700"/>
            </a:xfrm>
            <a:prstGeom prst="flowChartAlternateProcess">
              <a:avLst/>
            </a:prstGeom>
            <a:solidFill>
              <a:srgbClr val="A6C5DA"/>
            </a:solidFill>
            <a:ln cap="flat" cmpd="sng" w="18550">
              <a:solidFill>
                <a:schemeClr val="dk2"/>
              </a:solidFill>
              <a:prstDash val="solid"/>
              <a:round/>
              <a:headEnd len="sm" w="sm" type="none"/>
              <a:tailEnd len="sm" w="sm" type="none"/>
            </a:ln>
          </p:spPr>
          <p:txBody>
            <a:bodyPr anchorCtr="0" anchor="ctr" bIns="44525" lIns="44525" spcFirstLastPara="1" rIns="44525" wrap="square" tIns="445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583" name="Google Shape;583;p74"/>
            <p:cNvSpPr txBox="1"/>
            <p:nvPr/>
          </p:nvSpPr>
          <p:spPr>
            <a:xfrm>
              <a:off x="1586450" y="3771450"/>
              <a:ext cx="1953900" cy="718500"/>
            </a:xfrm>
            <a:prstGeom prst="rect">
              <a:avLst/>
            </a:prstGeom>
            <a:noFill/>
            <a:ln>
              <a:noFill/>
            </a:ln>
          </p:spPr>
          <p:txBody>
            <a:bodyPr anchorCtr="0" anchor="t" bIns="44525" lIns="44525" spcFirstLastPara="1" rIns="44525" wrap="square" tIns="44525">
              <a:noAutofit/>
            </a:bodyPr>
            <a:lstStyle/>
            <a:p>
              <a:pPr indent="0" lvl="0" marL="0" rtl="0" algn="ctr">
                <a:spcBef>
                  <a:spcPts val="0"/>
                </a:spcBef>
                <a:spcAft>
                  <a:spcPts val="0"/>
                </a:spcAft>
                <a:buNone/>
              </a:pPr>
              <a:r>
                <a:rPr b="1" lang="en" sz="1600">
                  <a:solidFill>
                    <a:schemeClr val="dk1"/>
                  </a:solidFill>
                  <a:latin typeface="Calibri"/>
                  <a:ea typeface="Calibri"/>
                  <a:cs typeface="Calibri"/>
                  <a:sym typeface="Calibri"/>
                </a:rPr>
                <a:t>DeepSurv</a:t>
              </a:r>
              <a:endParaRPr b="1" sz="1600">
                <a:solidFill>
                  <a:schemeClr val="dk1"/>
                </a:solidFill>
                <a:latin typeface="Calibri"/>
                <a:ea typeface="Calibri"/>
                <a:cs typeface="Calibri"/>
                <a:sym typeface="Calibri"/>
              </a:endParaRPr>
            </a:p>
          </p:txBody>
        </p:sp>
        <p:sp>
          <p:nvSpPr>
            <p:cNvPr id="584" name="Google Shape;584;p74"/>
            <p:cNvSpPr/>
            <p:nvPr/>
          </p:nvSpPr>
          <p:spPr>
            <a:xfrm>
              <a:off x="4942351" y="3158877"/>
              <a:ext cx="3977700" cy="2066100"/>
            </a:xfrm>
            <a:prstGeom prst="flowChartAlternateProcess">
              <a:avLst/>
            </a:prstGeom>
            <a:solidFill>
              <a:srgbClr val="F5CBCC"/>
            </a:solidFill>
            <a:ln cap="flat" cmpd="sng" w="18550">
              <a:solidFill>
                <a:schemeClr val="dk2"/>
              </a:solidFill>
              <a:prstDash val="solid"/>
              <a:round/>
              <a:headEnd len="sm" w="sm" type="none"/>
              <a:tailEnd len="sm" w="sm" type="none"/>
            </a:ln>
          </p:spPr>
          <p:txBody>
            <a:bodyPr anchorCtr="0" anchor="ctr" bIns="44525" lIns="44525" spcFirstLastPara="1" rIns="44525" wrap="square" tIns="445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585" name="Google Shape;585;p74"/>
            <p:cNvSpPr txBox="1"/>
            <p:nvPr/>
          </p:nvSpPr>
          <p:spPr>
            <a:xfrm>
              <a:off x="4942350" y="3361997"/>
              <a:ext cx="3977700" cy="1628100"/>
            </a:xfrm>
            <a:prstGeom prst="rect">
              <a:avLst/>
            </a:prstGeom>
            <a:noFill/>
            <a:ln>
              <a:noFill/>
            </a:ln>
          </p:spPr>
          <p:txBody>
            <a:bodyPr anchorCtr="0" anchor="t" bIns="44525" lIns="44525" spcFirstLastPara="1" rIns="44525" wrap="square" tIns="44525">
              <a:noAutofit/>
            </a:bodyPr>
            <a:lstStyle/>
            <a:p>
              <a:pPr indent="0" lvl="0" marL="0" rtl="0" algn="ctr">
                <a:spcBef>
                  <a:spcPts val="0"/>
                </a:spcBef>
                <a:spcAft>
                  <a:spcPts val="0"/>
                </a:spcAft>
                <a:buNone/>
              </a:pPr>
              <a:r>
                <a:rPr lang="en" sz="1500">
                  <a:solidFill>
                    <a:schemeClr val="dk1"/>
                  </a:solidFill>
                  <a:latin typeface="Calibri"/>
                  <a:ea typeface="Calibri"/>
                  <a:cs typeface="Calibri"/>
                  <a:sym typeface="Calibri"/>
                </a:rPr>
                <a:t>Identify influential variables in</a:t>
              </a:r>
              <a:endParaRPr sz="1500">
                <a:solidFill>
                  <a:schemeClr val="dk1"/>
                </a:solidFill>
                <a:latin typeface="Calibri"/>
                <a:ea typeface="Calibri"/>
                <a:cs typeface="Calibri"/>
                <a:sym typeface="Calibri"/>
              </a:endParaRPr>
            </a:p>
            <a:p>
              <a:pPr indent="0" lvl="0" marL="0" rtl="0" algn="ctr">
                <a:spcBef>
                  <a:spcPts val="0"/>
                </a:spcBef>
                <a:spcAft>
                  <a:spcPts val="0"/>
                </a:spcAft>
                <a:buNone/>
              </a:pPr>
              <a:r>
                <a:rPr b="1" lang="en" sz="1500" u="sng">
                  <a:solidFill>
                    <a:schemeClr val="dk1"/>
                  </a:solidFill>
                  <a:latin typeface="Calibri"/>
                  <a:ea typeface="Calibri"/>
                  <a:cs typeface="Calibri"/>
                  <a:sym typeface="Calibri"/>
                </a:rPr>
                <a:t>survival risk</a:t>
              </a:r>
              <a:endParaRPr b="1" sz="1500" u="sng">
                <a:solidFill>
                  <a:schemeClr val="dk1"/>
                </a:solidFill>
                <a:latin typeface="Calibri"/>
                <a:ea typeface="Calibri"/>
                <a:cs typeface="Calibri"/>
                <a:sym typeface="Calibri"/>
              </a:endParaRPr>
            </a:p>
          </p:txBody>
        </p:sp>
        <p:sp>
          <p:nvSpPr>
            <p:cNvPr id="586" name="Google Shape;586;p74"/>
            <p:cNvSpPr/>
            <p:nvPr/>
          </p:nvSpPr>
          <p:spPr>
            <a:xfrm>
              <a:off x="1472400" y="7546400"/>
              <a:ext cx="2541600" cy="1446000"/>
            </a:xfrm>
            <a:prstGeom prst="flowChartAlternateProcess">
              <a:avLst/>
            </a:prstGeom>
            <a:solidFill>
              <a:srgbClr val="A6C5DA"/>
            </a:solidFill>
            <a:ln cap="flat" cmpd="sng" w="18550">
              <a:solidFill>
                <a:schemeClr val="dk2"/>
              </a:solidFill>
              <a:prstDash val="solid"/>
              <a:round/>
              <a:headEnd len="sm" w="sm" type="none"/>
              <a:tailEnd len="sm" w="sm" type="none"/>
            </a:ln>
          </p:spPr>
          <p:txBody>
            <a:bodyPr anchorCtr="0" anchor="ctr" bIns="44525" lIns="44525" spcFirstLastPara="1" rIns="44525" wrap="square" tIns="445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587" name="Google Shape;587;p74"/>
            <p:cNvSpPr txBox="1"/>
            <p:nvPr/>
          </p:nvSpPr>
          <p:spPr>
            <a:xfrm>
              <a:off x="1448250" y="7697900"/>
              <a:ext cx="2589900" cy="1143000"/>
            </a:xfrm>
            <a:prstGeom prst="rect">
              <a:avLst/>
            </a:prstGeom>
            <a:noFill/>
            <a:ln>
              <a:noFill/>
            </a:ln>
          </p:spPr>
          <p:txBody>
            <a:bodyPr anchorCtr="0" anchor="t" bIns="44525" lIns="44525" spcFirstLastPara="1" rIns="44525" wrap="square" tIns="44525">
              <a:noAutofit/>
            </a:bodyPr>
            <a:lstStyle/>
            <a:p>
              <a:pPr indent="0" lvl="0" marL="0" rtl="0" algn="ctr">
                <a:spcBef>
                  <a:spcPts val="0"/>
                </a:spcBef>
                <a:spcAft>
                  <a:spcPts val="0"/>
                </a:spcAft>
                <a:buNone/>
              </a:pPr>
              <a:r>
                <a:rPr b="1" lang="en" sz="1400">
                  <a:solidFill>
                    <a:schemeClr val="dk1"/>
                  </a:solidFill>
                  <a:latin typeface="Calibri"/>
                  <a:ea typeface="Calibri"/>
                  <a:cs typeface="Calibri"/>
                  <a:sym typeface="Calibri"/>
                </a:rPr>
                <a:t>Causal Survival Forest (CSF)</a:t>
              </a:r>
              <a:endParaRPr b="1" sz="1400">
                <a:solidFill>
                  <a:schemeClr val="dk1"/>
                </a:solidFill>
                <a:latin typeface="Calibri"/>
                <a:ea typeface="Calibri"/>
                <a:cs typeface="Calibri"/>
                <a:sym typeface="Calibri"/>
              </a:endParaRPr>
            </a:p>
          </p:txBody>
        </p:sp>
        <p:sp>
          <p:nvSpPr>
            <p:cNvPr id="588" name="Google Shape;588;p74"/>
            <p:cNvSpPr/>
            <p:nvPr/>
          </p:nvSpPr>
          <p:spPr>
            <a:xfrm>
              <a:off x="12990300" y="2855575"/>
              <a:ext cx="4875300" cy="4154700"/>
            </a:xfrm>
            <a:prstGeom prst="flowChartAlternateProcess">
              <a:avLst/>
            </a:prstGeom>
            <a:solidFill>
              <a:srgbClr val="EE636C">
                <a:alpha val="74510"/>
              </a:srgbClr>
            </a:solidFill>
            <a:ln cap="flat" cmpd="sng" w="18550">
              <a:solidFill>
                <a:schemeClr val="dk2"/>
              </a:solidFill>
              <a:prstDash val="solid"/>
              <a:round/>
              <a:headEnd len="sm" w="sm" type="none"/>
              <a:tailEnd len="sm" w="sm" type="none"/>
            </a:ln>
          </p:spPr>
          <p:txBody>
            <a:bodyPr anchorCtr="0" anchor="ctr" bIns="44525" lIns="44525" spcFirstLastPara="1" rIns="44525" wrap="square" tIns="445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589" name="Google Shape;589;p74"/>
            <p:cNvSpPr txBox="1"/>
            <p:nvPr/>
          </p:nvSpPr>
          <p:spPr>
            <a:xfrm>
              <a:off x="13222495" y="3151007"/>
              <a:ext cx="4361700" cy="1196700"/>
            </a:xfrm>
            <a:prstGeom prst="rect">
              <a:avLst/>
            </a:prstGeom>
            <a:noFill/>
            <a:ln>
              <a:noFill/>
            </a:ln>
          </p:spPr>
          <p:txBody>
            <a:bodyPr anchorCtr="0" anchor="t" bIns="44525" lIns="44525" spcFirstLastPara="1" rIns="44525" wrap="square" tIns="44525">
              <a:noAutofit/>
            </a:bodyPr>
            <a:lstStyle/>
            <a:p>
              <a:pPr indent="0" lvl="0" marL="0" rtl="0" algn="ctr">
                <a:spcBef>
                  <a:spcPts val="0"/>
                </a:spcBef>
                <a:spcAft>
                  <a:spcPts val="0"/>
                </a:spcAft>
                <a:buNone/>
              </a:pPr>
              <a:r>
                <a:rPr b="1" lang="en" sz="1500">
                  <a:solidFill>
                    <a:schemeClr val="dk1"/>
                  </a:solidFill>
                  <a:latin typeface="Calibri"/>
                  <a:ea typeface="Calibri"/>
                  <a:cs typeface="Calibri"/>
                  <a:sym typeface="Calibri"/>
                </a:rPr>
                <a:t>Identifying Clinically Relevant Patient Subpopulations</a:t>
              </a:r>
              <a:endParaRPr b="1" sz="1500">
                <a:solidFill>
                  <a:schemeClr val="dk1"/>
                </a:solidFill>
                <a:latin typeface="Calibri"/>
                <a:ea typeface="Calibri"/>
                <a:cs typeface="Calibri"/>
                <a:sym typeface="Calibri"/>
              </a:endParaRPr>
            </a:p>
          </p:txBody>
        </p:sp>
        <p:cxnSp>
          <p:nvCxnSpPr>
            <p:cNvPr id="590" name="Google Shape;590;p74"/>
            <p:cNvCxnSpPr>
              <a:stCxn id="582" idx="3"/>
              <a:endCxn id="584" idx="1"/>
            </p:cNvCxnSpPr>
            <p:nvPr/>
          </p:nvCxnSpPr>
          <p:spPr>
            <a:xfrm>
              <a:off x="3678647" y="4189378"/>
              <a:ext cx="1263600" cy="2400"/>
            </a:xfrm>
            <a:prstGeom prst="straightConnector1">
              <a:avLst/>
            </a:prstGeom>
            <a:noFill/>
            <a:ln cap="flat" cmpd="sng" w="18550">
              <a:solidFill>
                <a:schemeClr val="dk2"/>
              </a:solidFill>
              <a:prstDash val="solid"/>
              <a:round/>
              <a:headEnd len="med" w="med" type="none"/>
              <a:tailEnd len="med" w="med" type="triangle"/>
            </a:ln>
          </p:spPr>
        </p:cxnSp>
        <p:cxnSp>
          <p:nvCxnSpPr>
            <p:cNvPr id="591" name="Google Shape;591;p74"/>
            <p:cNvCxnSpPr/>
            <p:nvPr/>
          </p:nvCxnSpPr>
          <p:spPr>
            <a:xfrm flipH="1" rot="10800000">
              <a:off x="10322044" y="4174068"/>
              <a:ext cx="2587500" cy="15300"/>
            </a:xfrm>
            <a:prstGeom prst="straightConnector1">
              <a:avLst/>
            </a:prstGeom>
            <a:noFill/>
            <a:ln cap="flat" cmpd="sng" w="18550">
              <a:solidFill>
                <a:schemeClr val="dk2"/>
              </a:solidFill>
              <a:prstDash val="solid"/>
              <a:round/>
              <a:headEnd len="med" w="med" type="none"/>
              <a:tailEnd len="med" w="med" type="triangle"/>
            </a:ln>
          </p:spPr>
        </p:cxnSp>
        <p:cxnSp>
          <p:nvCxnSpPr>
            <p:cNvPr id="592" name="Google Shape;592;p74"/>
            <p:cNvCxnSpPr>
              <a:endCxn id="581" idx="1"/>
            </p:cNvCxnSpPr>
            <p:nvPr/>
          </p:nvCxnSpPr>
          <p:spPr>
            <a:xfrm>
              <a:off x="4012650" y="8329225"/>
              <a:ext cx="929700" cy="19200"/>
            </a:xfrm>
            <a:prstGeom prst="straightConnector1">
              <a:avLst/>
            </a:prstGeom>
            <a:noFill/>
            <a:ln cap="flat" cmpd="sng" w="18550">
              <a:solidFill>
                <a:schemeClr val="dk2"/>
              </a:solidFill>
              <a:prstDash val="solid"/>
              <a:round/>
              <a:headEnd len="med" w="med" type="none"/>
              <a:tailEnd len="med" w="med" type="triangle"/>
            </a:ln>
          </p:spPr>
        </p:cxnSp>
        <p:cxnSp>
          <p:nvCxnSpPr>
            <p:cNvPr id="593" name="Google Shape;593;p74"/>
            <p:cNvCxnSpPr>
              <a:stCxn id="581" idx="3"/>
            </p:cNvCxnSpPr>
            <p:nvPr/>
          </p:nvCxnSpPr>
          <p:spPr>
            <a:xfrm flipH="1" rot="10800000">
              <a:off x="8920050" y="4276225"/>
              <a:ext cx="1476300" cy="4072200"/>
            </a:xfrm>
            <a:prstGeom prst="bentConnector2">
              <a:avLst/>
            </a:prstGeom>
            <a:noFill/>
            <a:ln cap="flat" cmpd="sng" w="18550">
              <a:solidFill>
                <a:schemeClr val="dk2"/>
              </a:solidFill>
              <a:prstDash val="solid"/>
              <a:round/>
              <a:headEnd len="med" w="med" type="none"/>
              <a:tailEnd len="med" w="med" type="none"/>
            </a:ln>
          </p:spPr>
        </p:cxnSp>
        <p:sp>
          <p:nvSpPr>
            <p:cNvPr id="594" name="Google Shape;594;p74"/>
            <p:cNvSpPr txBox="1"/>
            <p:nvPr/>
          </p:nvSpPr>
          <p:spPr>
            <a:xfrm>
              <a:off x="13074300" y="4787725"/>
              <a:ext cx="4707300" cy="2066100"/>
            </a:xfrm>
            <a:prstGeom prst="rect">
              <a:avLst/>
            </a:prstGeom>
            <a:noFill/>
            <a:ln>
              <a:noFill/>
            </a:ln>
          </p:spPr>
          <p:txBody>
            <a:bodyPr anchorCtr="0" anchor="t" bIns="44525" lIns="44525" spcFirstLastPara="1" rIns="44525" wrap="square" tIns="44525">
              <a:noAutofit/>
            </a:bodyPr>
            <a:lstStyle/>
            <a:p>
              <a:pPr indent="0" lvl="0" marL="0" rtl="0" algn="ctr">
                <a:spcBef>
                  <a:spcPts val="0"/>
                </a:spcBef>
                <a:spcAft>
                  <a:spcPts val="0"/>
                </a:spcAft>
                <a:buNone/>
              </a:pPr>
              <a:r>
                <a:rPr lang="en" sz="1300">
                  <a:solidFill>
                    <a:schemeClr val="dk1"/>
                  </a:solidFill>
                  <a:latin typeface="Calibri"/>
                  <a:ea typeface="Calibri"/>
                  <a:cs typeface="Calibri"/>
                  <a:sym typeface="Calibri"/>
                </a:rPr>
                <a:t>Integrate survival prediction and treatment effect heterogeneity to guide targeted research and decision-making</a:t>
              </a:r>
              <a:endParaRPr sz="1300">
                <a:solidFill>
                  <a:schemeClr val="dk1"/>
                </a:solidFill>
                <a:latin typeface="Calibri"/>
                <a:ea typeface="Calibri"/>
                <a:cs typeface="Calibri"/>
                <a:sym typeface="Calibri"/>
              </a:endParaRPr>
            </a:p>
            <a:p>
              <a:pPr indent="0" lvl="0" marL="0" rtl="0" algn="l">
                <a:spcBef>
                  <a:spcPts val="0"/>
                </a:spcBef>
                <a:spcAft>
                  <a:spcPts val="0"/>
                </a:spcAft>
                <a:buNone/>
              </a:pPr>
              <a:r>
                <a:t/>
              </a:r>
              <a:endParaRPr sz="1300">
                <a:solidFill>
                  <a:schemeClr val="dk1"/>
                </a:solidFill>
                <a:latin typeface="Garamond"/>
                <a:ea typeface="Garamond"/>
                <a:cs typeface="Garamond"/>
                <a:sym typeface="Garamond"/>
              </a:endParaRPr>
            </a:p>
          </p:txBody>
        </p:sp>
        <p:cxnSp>
          <p:nvCxnSpPr>
            <p:cNvPr id="595" name="Google Shape;595;p74"/>
            <p:cNvCxnSpPr>
              <a:stCxn id="596" idx="1"/>
            </p:cNvCxnSpPr>
            <p:nvPr/>
          </p:nvCxnSpPr>
          <p:spPr>
            <a:xfrm>
              <a:off x="9653247" y="4189378"/>
              <a:ext cx="986400" cy="5100"/>
            </a:xfrm>
            <a:prstGeom prst="straightConnector1">
              <a:avLst/>
            </a:prstGeom>
            <a:noFill/>
            <a:ln cap="flat" cmpd="sng" w="18550">
              <a:solidFill>
                <a:schemeClr val="dk2"/>
              </a:solidFill>
              <a:prstDash val="solid"/>
              <a:round/>
              <a:headEnd len="med" w="med" type="none"/>
              <a:tailEnd len="med" w="med" type="none"/>
            </a:ln>
          </p:spPr>
        </p:cxnSp>
        <p:sp>
          <p:nvSpPr>
            <p:cNvPr id="596" name="Google Shape;596;p74"/>
            <p:cNvSpPr/>
            <p:nvPr/>
          </p:nvSpPr>
          <p:spPr>
            <a:xfrm>
              <a:off x="9653247" y="3591028"/>
              <a:ext cx="2230500" cy="1196700"/>
            </a:xfrm>
            <a:prstGeom prst="flowChartAlternateProcess">
              <a:avLst/>
            </a:prstGeom>
            <a:solidFill>
              <a:schemeClr val="lt1"/>
            </a:solidFill>
            <a:ln cap="flat" cmpd="sng" w="18550">
              <a:solidFill>
                <a:schemeClr val="dk2"/>
              </a:solidFill>
              <a:prstDash val="solid"/>
              <a:round/>
              <a:headEnd len="sm" w="sm" type="none"/>
              <a:tailEnd len="sm" w="sm" type="none"/>
            </a:ln>
          </p:spPr>
          <p:txBody>
            <a:bodyPr anchorCtr="0" anchor="ctr" bIns="44525" lIns="44525" spcFirstLastPara="1" rIns="44525" wrap="square" tIns="445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597" name="Google Shape;597;p74"/>
            <p:cNvSpPr txBox="1"/>
            <p:nvPr/>
          </p:nvSpPr>
          <p:spPr>
            <a:xfrm>
              <a:off x="9586650" y="3832675"/>
              <a:ext cx="2363700" cy="718500"/>
            </a:xfrm>
            <a:prstGeom prst="rect">
              <a:avLst/>
            </a:prstGeom>
            <a:noFill/>
            <a:ln>
              <a:noFill/>
            </a:ln>
          </p:spPr>
          <p:txBody>
            <a:bodyPr anchorCtr="0" anchor="t" bIns="44525" lIns="44525" spcFirstLastPara="1" rIns="44525" wrap="square" tIns="44525">
              <a:noAutofit/>
            </a:bodyPr>
            <a:lstStyle/>
            <a:p>
              <a:pPr indent="0" lvl="0" marL="0" rtl="0" algn="ctr">
                <a:spcBef>
                  <a:spcPts val="0"/>
                </a:spcBef>
                <a:spcAft>
                  <a:spcPts val="0"/>
                </a:spcAft>
                <a:buNone/>
              </a:pPr>
              <a:r>
                <a:rPr b="1" lang="en" sz="1700">
                  <a:solidFill>
                    <a:schemeClr val="dk1"/>
                  </a:solidFill>
                  <a:latin typeface="Calibri"/>
                  <a:ea typeface="Calibri"/>
                  <a:cs typeface="Calibri"/>
                  <a:sym typeface="Calibri"/>
                </a:rPr>
                <a:t>Validation</a:t>
              </a:r>
              <a:r>
                <a:rPr b="1" baseline="30000" lang="en" sz="1700">
                  <a:solidFill>
                    <a:schemeClr val="dk1"/>
                  </a:solidFill>
                  <a:latin typeface="Calibri"/>
                  <a:ea typeface="Calibri"/>
                  <a:cs typeface="Calibri"/>
                  <a:sym typeface="Calibri"/>
                </a:rPr>
                <a:t>4</a:t>
              </a:r>
              <a:endParaRPr b="1" baseline="30000" sz="1700">
                <a:solidFill>
                  <a:schemeClr val="dk1"/>
                </a:solidFill>
                <a:latin typeface="Calibri"/>
                <a:ea typeface="Calibri"/>
                <a:cs typeface="Calibri"/>
                <a:sym typeface="Calibri"/>
              </a:endParaRPr>
            </a:p>
          </p:txBody>
        </p:sp>
        <p:cxnSp>
          <p:nvCxnSpPr>
            <p:cNvPr id="598" name="Google Shape;598;p74"/>
            <p:cNvCxnSpPr>
              <a:endCxn id="596" idx="1"/>
            </p:cNvCxnSpPr>
            <p:nvPr/>
          </p:nvCxnSpPr>
          <p:spPr>
            <a:xfrm>
              <a:off x="8920047" y="4181278"/>
              <a:ext cx="733200" cy="8100"/>
            </a:xfrm>
            <a:prstGeom prst="straightConnector1">
              <a:avLst/>
            </a:prstGeom>
            <a:noFill/>
            <a:ln cap="flat" cmpd="sng" w="18550">
              <a:solidFill>
                <a:schemeClr val="dk2"/>
              </a:solidFill>
              <a:prstDash val="solid"/>
              <a:round/>
              <a:headEnd len="med" w="med" type="none"/>
              <a:tailEnd len="med" w="med" type="none"/>
            </a:ln>
          </p:spPr>
        </p:cxnSp>
        <p:sp>
          <p:nvSpPr>
            <p:cNvPr id="599" name="Google Shape;599;p74"/>
            <p:cNvSpPr txBox="1"/>
            <p:nvPr/>
          </p:nvSpPr>
          <p:spPr>
            <a:xfrm>
              <a:off x="4956450" y="2515067"/>
              <a:ext cx="3977700" cy="787500"/>
            </a:xfrm>
            <a:prstGeom prst="rect">
              <a:avLst/>
            </a:prstGeom>
            <a:noFill/>
            <a:ln>
              <a:noFill/>
            </a:ln>
          </p:spPr>
          <p:txBody>
            <a:bodyPr anchorCtr="0" anchor="t" bIns="44525" lIns="44525" spcFirstLastPara="1" rIns="44525" wrap="square" tIns="44525">
              <a:noAutofit/>
            </a:bodyPr>
            <a:lstStyle/>
            <a:p>
              <a:pPr indent="0" lvl="0" marL="0" rtl="0" algn="ctr">
                <a:spcBef>
                  <a:spcPts val="0"/>
                </a:spcBef>
                <a:spcAft>
                  <a:spcPts val="0"/>
                </a:spcAft>
                <a:buNone/>
              </a:pPr>
              <a:r>
                <a:rPr lang="en" sz="1500">
                  <a:solidFill>
                    <a:schemeClr val="dk1"/>
                  </a:solidFill>
                  <a:latin typeface="Calibri"/>
                  <a:ea typeface="Calibri"/>
                  <a:cs typeface="Calibri"/>
                  <a:sym typeface="Calibri"/>
                </a:rPr>
                <a:t>Optimize prediction:</a:t>
              </a:r>
              <a:endParaRPr sz="1500">
                <a:solidFill>
                  <a:schemeClr val="dk1"/>
                </a:solidFill>
                <a:latin typeface="Calibri"/>
                <a:ea typeface="Calibri"/>
                <a:cs typeface="Calibri"/>
                <a:sym typeface="Calibri"/>
              </a:endParaRPr>
            </a:p>
          </p:txBody>
        </p:sp>
        <p:sp>
          <p:nvSpPr>
            <p:cNvPr id="600" name="Google Shape;600;p74"/>
            <p:cNvSpPr txBox="1"/>
            <p:nvPr/>
          </p:nvSpPr>
          <p:spPr>
            <a:xfrm>
              <a:off x="4794981" y="6541202"/>
              <a:ext cx="4361700" cy="787500"/>
            </a:xfrm>
            <a:prstGeom prst="rect">
              <a:avLst/>
            </a:prstGeom>
            <a:noFill/>
            <a:ln>
              <a:noFill/>
            </a:ln>
          </p:spPr>
          <p:txBody>
            <a:bodyPr anchorCtr="0" anchor="t" bIns="44525" lIns="44525" spcFirstLastPara="1" rIns="44525" wrap="square" tIns="44525">
              <a:noAutofit/>
            </a:bodyPr>
            <a:lstStyle/>
            <a:p>
              <a:pPr indent="0" lvl="0" marL="0" rtl="0" algn="ctr">
                <a:spcBef>
                  <a:spcPts val="0"/>
                </a:spcBef>
                <a:spcAft>
                  <a:spcPts val="0"/>
                </a:spcAft>
                <a:buNone/>
              </a:pPr>
              <a:r>
                <a:rPr lang="en" sz="1500">
                  <a:solidFill>
                    <a:schemeClr val="dk1"/>
                  </a:solidFill>
                  <a:latin typeface="Calibri"/>
                  <a:ea typeface="Calibri"/>
                  <a:cs typeface="Calibri"/>
                  <a:sym typeface="Calibri"/>
                </a:rPr>
                <a:t>Optimize heterogeneity:</a:t>
              </a:r>
              <a:endParaRPr sz="1500">
                <a:solidFill>
                  <a:schemeClr val="dk1"/>
                </a:solidFill>
                <a:latin typeface="Calibri"/>
                <a:ea typeface="Calibri"/>
                <a:cs typeface="Calibri"/>
                <a:sym typeface="Calibri"/>
              </a:endParaRPr>
            </a:p>
          </p:txBody>
        </p:sp>
        <p:sp>
          <p:nvSpPr>
            <p:cNvPr id="601" name="Google Shape;601;p74"/>
            <p:cNvSpPr txBox="1"/>
            <p:nvPr/>
          </p:nvSpPr>
          <p:spPr>
            <a:xfrm>
              <a:off x="5032650" y="7524775"/>
              <a:ext cx="3797100" cy="1628100"/>
            </a:xfrm>
            <a:prstGeom prst="rect">
              <a:avLst/>
            </a:prstGeom>
            <a:solidFill>
              <a:srgbClr val="F5CBCC"/>
            </a:solidFill>
            <a:ln>
              <a:noFill/>
            </a:ln>
          </p:spPr>
          <p:txBody>
            <a:bodyPr anchorCtr="0" anchor="t" bIns="44525" lIns="44525" spcFirstLastPara="1" rIns="44525" wrap="square" tIns="44525">
              <a:noAutofit/>
            </a:bodyPr>
            <a:lstStyle/>
            <a:p>
              <a:pPr indent="0" lvl="0" marL="0" rtl="0" algn="ctr">
                <a:spcBef>
                  <a:spcPts val="0"/>
                </a:spcBef>
                <a:spcAft>
                  <a:spcPts val="0"/>
                </a:spcAft>
                <a:buNone/>
              </a:pPr>
              <a:r>
                <a:rPr lang="en" sz="1500">
                  <a:solidFill>
                    <a:schemeClr val="dk1"/>
                  </a:solidFill>
                  <a:latin typeface="Calibri"/>
                  <a:ea typeface="Calibri"/>
                  <a:cs typeface="Calibri"/>
                  <a:sym typeface="Calibri"/>
                </a:rPr>
                <a:t>Identify key drivers of </a:t>
              </a:r>
              <a:r>
                <a:rPr b="1" lang="en" sz="1500" u="sng">
                  <a:solidFill>
                    <a:schemeClr val="dk1"/>
                  </a:solidFill>
                  <a:latin typeface="Calibri"/>
                  <a:ea typeface="Calibri"/>
                  <a:cs typeface="Calibri"/>
                  <a:sym typeface="Calibri"/>
                </a:rPr>
                <a:t>variation in treatment effect</a:t>
              </a:r>
              <a:endParaRPr b="1" sz="1500" u="sng">
                <a:solidFill>
                  <a:schemeClr val="dk1"/>
                </a:solidFill>
                <a:latin typeface="Calibri"/>
                <a:ea typeface="Calibri"/>
                <a:cs typeface="Calibri"/>
                <a:sym typeface="Calibri"/>
              </a:endParaRPr>
            </a:p>
            <a:p>
              <a:pPr indent="0" lvl="0" marL="0" rtl="0" algn="ctr">
                <a:spcBef>
                  <a:spcPts val="0"/>
                </a:spcBef>
                <a:spcAft>
                  <a:spcPts val="0"/>
                </a:spcAft>
                <a:buNone/>
              </a:pPr>
              <a:r>
                <a:t/>
              </a:r>
              <a:endParaRPr b="1" sz="1500" u="sng">
                <a:solidFill>
                  <a:schemeClr val="dk1"/>
                </a:solidFill>
                <a:latin typeface="Calibri"/>
                <a:ea typeface="Calibri"/>
                <a:cs typeface="Calibri"/>
                <a:sym typeface="Calibri"/>
              </a:endParaRPr>
            </a:p>
            <a:p>
              <a:pPr indent="0" lvl="0" marL="0" rtl="0" algn="ctr">
                <a:spcBef>
                  <a:spcPts val="0"/>
                </a:spcBef>
                <a:spcAft>
                  <a:spcPts val="0"/>
                </a:spcAft>
                <a:buNone/>
              </a:pPr>
              <a:r>
                <a:t/>
              </a:r>
              <a:endParaRPr sz="15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500" u="sng">
                <a:solidFill>
                  <a:schemeClr val="dk1"/>
                </a:solidFill>
                <a:latin typeface="Calibri"/>
                <a:ea typeface="Calibri"/>
                <a:cs typeface="Calibri"/>
                <a:sym typeface="Calibri"/>
              </a:endParaRPr>
            </a:p>
          </p:txBody>
        </p:sp>
      </p:grpSp>
      <p:sp>
        <p:nvSpPr>
          <p:cNvPr id="602" name="Google Shape;602;p74"/>
          <p:cNvSpPr txBox="1"/>
          <p:nvPr/>
        </p:nvSpPr>
        <p:spPr>
          <a:xfrm>
            <a:off x="7162925" y="4625050"/>
            <a:ext cx="1845600" cy="3387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aseline="30000" lang="en" sz="1200">
                <a:solidFill>
                  <a:schemeClr val="dk1"/>
                </a:solidFill>
                <a:latin typeface="Calibri"/>
                <a:ea typeface="Calibri"/>
                <a:cs typeface="Calibri"/>
                <a:sym typeface="Calibri"/>
              </a:rPr>
              <a:t>4</a:t>
            </a:r>
            <a:r>
              <a:rPr lang="en" sz="1200">
                <a:latin typeface="Calibri"/>
                <a:ea typeface="Calibri"/>
                <a:cs typeface="Calibri"/>
                <a:sym typeface="Calibri"/>
              </a:rPr>
              <a:t>N</a:t>
            </a:r>
            <a:r>
              <a:rPr lang="en" sz="1200">
                <a:latin typeface="Calibri"/>
                <a:ea typeface="Calibri"/>
                <a:cs typeface="Calibri"/>
                <a:sym typeface="Calibri"/>
              </a:rPr>
              <a:t>oroozizadeh et al., 2024</a:t>
            </a:r>
            <a:endParaRPr sz="1200">
              <a:solidFill>
                <a:schemeClr val="dk1"/>
              </a:solidFill>
              <a:latin typeface="Calibri"/>
              <a:ea typeface="Calibri"/>
              <a:cs typeface="Calibri"/>
              <a:sym typeface="Calibri"/>
            </a:endParaRPr>
          </a:p>
        </p:txBody>
      </p:sp>
      <p:sp>
        <p:nvSpPr>
          <p:cNvPr id="603" name="Google Shape;603;p74"/>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5"/>
          <p:cNvSpPr txBox="1"/>
          <p:nvPr/>
        </p:nvSpPr>
        <p:spPr>
          <a:xfrm>
            <a:off x="778638" y="1043450"/>
            <a:ext cx="3036900" cy="3234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RMST 180-day CATE Distribution</a:t>
            </a:r>
            <a:endParaRPr sz="1500">
              <a:solidFill>
                <a:schemeClr val="dk1"/>
              </a:solidFill>
              <a:latin typeface="Calibri"/>
              <a:ea typeface="Calibri"/>
              <a:cs typeface="Calibri"/>
              <a:sym typeface="Calibri"/>
            </a:endParaRPr>
          </a:p>
        </p:txBody>
      </p:sp>
      <p:sp>
        <p:nvSpPr>
          <p:cNvPr id="610" name="Google Shape;610;p75"/>
          <p:cNvSpPr txBox="1"/>
          <p:nvPr/>
        </p:nvSpPr>
        <p:spPr>
          <a:xfrm>
            <a:off x="729288" y="3954900"/>
            <a:ext cx="3036900" cy="692700"/>
          </a:xfrm>
          <a:prstGeom prst="rect">
            <a:avLst/>
          </a:prstGeom>
          <a:noFill/>
          <a:ln>
            <a:noFill/>
          </a:ln>
        </p:spPr>
        <p:txBody>
          <a:bodyPr anchorCtr="0" anchor="t" bIns="45725" lIns="45725" spcFirstLastPara="1" rIns="45725" wrap="square" tIns="45725">
            <a:spAutoFit/>
          </a:bodyPr>
          <a:lstStyle/>
          <a:p>
            <a:pPr indent="-196850" lvl="0" marL="2286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Most patients show little or no effect</a:t>
            </a:r>
            <a:endParaRPr sz="1300">
              <a:solidFill>
                <a:schemeClr val="dk1"/>
              </a:solidFill>
              <a:latin typeface="Calibri"/>
              <a:ea typeface="Calibri"/>
              <a:cs typeface="Calibri"/>
              <a:sym typeface="Calibri"/>
            </a:endParaRPr>
          </a:p>
          <a:p>
            <a:pPr indent="-196850" lvl="0" marL="228600" rtl="0" algn="l">
              <a:spcBef>
                <a:spcPts val="0"/>
              </a:spcBef>
              <a:spcAft>
                <a:spcPts val="0"/>
              </a:spcAft>
              <a:buClr>
                <a:schemeClr val="dk1"/>
              </a:buClr>
              <a:buSzPts val="1300"/>
              <a:buFont typeface="Calibri"/>
              <a:buChar char="●"/>
            </a:pPr>
            <a:r>
              <a:rPr lang="en" sz="1300">
                <a:solidFill>
                  <a:schemeClr val="dk1"/>
                </a:solidFill>
                <a:latin typeface="Calibri"/>
                <a:ea typeface="Calibri"/>
                <a:cs typeface="Calibri"/>
                <a:sym typeface="Calibri"/>
              </a:rPr>
              <a:t>Majority show negative effect of  RHC, small subpopulation that benefits</a:t>
            </a:r>
            <a:endParaRPr sz="1300">
              <a:solidFill>
                <a:schemeClr val="dk1"/>
              </a:solidFill>
              <a:latin typeface="Calibri"/>
              <a:ea typeface="Calibri"/>
              <a:cs typeface="Calibri"/>
              <a:sym typeface="Calibri"/>
            </a:endParaRPr>
          </a:p>
        </p:txBody>
      </p:sp>
      <p:sp>
        <p:nvSpPr>
          <p:cNvPr id="611" name="Google Shape;611;p75"/>
          <p:cNvSpPr txBox="1"/>
          <p:nvPr/>
        </p:nvSpPr>
        <p:spPr>
          <a:xfrm>
            <a:off x="4169538" y="928025"/>
            <a:ext cx="4212600" cy="554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n" sz="1500">
                <a:solidFill>
                  <a:schemeClr val="dk1"/>
                </a:solidFill>
                <a:latin typeface="Calibri"/>
                <a:ea typeface="Calibri"/>
                <a:cs typeface="Calibri"/>
                <a:sym typeface="Calibri"/>
              </a:rPr>
              <a:t>Decision Tree (Regression of Estimated CATEs):</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 sz="1500">
                <a:solidFill>
                  <a:schemeClr val="dk1"/>
                </a:solidFill>
                <a:latin typeface="Calibri"/>
                <a:ea typeface="Calibri"/>
                <a:cs typeface="Calibri"/>
                <a:sym typeface="Calibri"/>
              </a:rPr>
              <a:t>Subgroup Identification to Inform Clinical Decisions</a:t>
            </a:r>
            <a:endParaRPr sz="1500">
              <a:solidFill>
                <a:schemeClr val="dk1"/>
              </a:solidFill>
              <a:latin typeface="Calibri"/>
              <a:ea typeface="Calibri"/>
              <a:cs typeface="Calibri"/>
              <a:sym typeface="Calibri"/>
            </a:endParaRPr>
          </a:p>
        </p:txBody>
      </p:sp>
      <p:grpSp>
        <p:nvGrpSpPr>
          <p:cNvPr id="612" name="Google Shape;612;p75"/>
          <p:cNvGrpSpPr/>
          <p:nvPr/>
        </p:nvGrpSpPr>
        <p:grpSpPr>
          <a:xfrm>
            <a:off x="3887156" y="1600212"/>
            <a:ext cx="5007236" cy="2967666"/>
            <a:chOff x="2363924" y="304610"/>
            <a:chExt cx="10528251" cy="6239836"/>
          </a:xfrm>
        </p:grpSpPr>
        <p:sp>
          <p:nvSpPr>
            <p:cNvPr id="613" name="Google Shape;613;p75"/>
            <p:cNvSpPr/>
            <p:nvPr/>
          </p:nvSpPr>
          <p:spPr>
            <a:xfrm>
              <a:off x="6445947" y="304610"/>
              <a:ext cx="2079900" cy="1412100"/>
            </a:xfrm>
            <a:prstGeom prst="flowChartAlternateProcess">
              <a:avLst/>
            </a:prstGeom>
            <a:solidFill>
              <a:srgbClr val="A6C5DA"/>
            </a:solidFill>
            <a:ln cap="flat" cmpd="sng" w="12750">
              <a:solidFill>
                <a:schemeClr val="dk1"/>
              </a:solidFill>
              <a:prstDash val="solid"/>
              <a:round/>
              <a:headEnd len="sm" w="sm" type="none"/>
              <a:tailEnd len="sm" w="sm" type="none"/>
            </a:ln>
          </p:spPr>
          <p:txBody>
            <a:bodyPr anchorCtr="0" anchor="ctr" bIns="30550" lIns="30550" spcFirstLastPara="1" rIns="30550" wrap="square" tIns="30550">
              <a:noAutofit/>
            </a:bodyPr>
            <a:lstStyle/>
            <a:p>
              <a:pPr indent="0" lvl="0" marL="0" rtl="0" algn="ctr">
                <a:spcBef>
                  <a:spcPts val="0"/>
                </a:spcBef>
                <a:spcAft>
                  <a:spcPts val="0"/>
                </a:spcAft>
                <a:buNone/>
              </a:pPr>
              <a:r>
                <a:t/>
              </a:r>
              <a:endParaRPr sz="500">
                <a:latin typeface="Calibri"/>
                <a:ea typeface="Calibri"/>
                <a:cs typeface="Calibri"/>
                <a:sym typeface="Calibri"/>
              </a:endParaRPr>
            </a:p>
          </p:txBody>
        </p:sp>
        <p:sp>
          <p:nvSpPr>
            <p:cNvPr id="614" name="Google Shape;614;p75"/>
            <p:cNvSpPr txBox="1"/>
            <p:nvPr/>
          </p:nvSpPr>
          <p:spPr>
            <a:xfrm>
              <a:off x="6623316" y="600222"/>
              <a:ext cx="1725000" cy="8208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1100">
                  <a:solidFill>
                    <a:schemeClr val="dk1"/>
                  </a:solidFill>
                  <a:latin typeface="Calibri"/>
                  <a:ea typeface="Calibri"/>
                  <a:cs typeface="Calibri"/>
                  <a:sym typeface="Calibri"/>
                </a:rPr>
                <a:t>Respiratory Rate</a:t>
              </a:r>
              <a:endParaRPr b="1" sz="1100">
                <a:solidFill>
                  <a:schemeClr val="dk1"/>
                </a:solidFill>
                <a:latin typeface="Calibri"/>
                <a:ea typeface="Calibri"/>
                <a:cs typeface="Calibri"/>
                <a:sym typeface="Calibri"/>
              </a:endParaRPr>
            </a:p>
          </p:txBody>
        </p:sp>
        <p:grpSp>
          <p:nvGrpSpPr>
            <p:cNvPr id="615" name="Google Shape;615;p75"/>
            <p:cNvGrpSpPr/>
            <p:nvPr/>
          </p:nvGrpSpPr>
          <p:grpSpPr>
            <a:xfrm>
              <a:off x="3949624" y="2499796"/>
              <a:ext cx="2079900" cy="1412100"/>
              <a:chOff x="3568624" y="2499796"/>
              <a:chExt cx="2079900" cy="1412100"/>
            </a:xfrm>
          </p:grpSpPr>
          <p:sp>
            <p:nvSpPr>
              <p:cNvPr id="616" name="Google Shape;616;p75"/>
              <p:cNvSpPr/>
              <p:nvPr/>
            </p:nvSpPr>
            <p:spPr>
              <a:xfrm>
                <a:off x="3568624" y="2499796"/>
                <a:ext cx="2079900" cy="1412100"/>
              </a:xfrm>
              <a:prstGeom prst="flowChartAlternateProcess">
                <a:avLst/>
              </a:prstGeom>
              <a:solidFill>
                <a:srgbClr val="A6C5DA"/>
              </a:solidFill>
              <a:ln cap="flat" cmpd="sng" w="12750">
                <a:solidFill>
                  <a:schemeClr val="dk1"/>
                </a:solidFill>
                <a:prstDash val="solid"/>
                <a:round/>
                <a:headEnd len="sm" w="sm" type="none"/>
                <a:tailEnd len="sm" w="sm" type="none"/>
              </a:ln>
            </p:spPr>
            <p:txBody>
              <a:bodyPr anchorCtr="0" anchor="ctr" bIns="30550" lIns="30550" spcFirstLastPara="1" rIns="30550" wrap="square" tIns="30550">
                <a:noAutofit/>
              </a:bodyPr>
              <a:lstStyle/>
              <a:p>
                <a:pPr indent="0" lvl="0" marL="0" rtl="0" algn="ctr">
                  <a:spcBef>
                    <a:spcPts val="0"/>
                  </a:spcBef>
                  <a:spcAft>
                    <a:spcPts val="0"/>
                  </a:spcAft>
                  <a:buNone/>
                </a:pPr>
                <a:r>
                  <a:t/>
                </a:r>
                <a:endParaRPr sz="500">
                  <a:latin typeface="Calibri"/>
                  <a:ea typeface="Calibri"/>
                  <a:cs typeface="Calibri"/>
                  <a:sym typeface="Calibri"/>
                </a:endParaRPr>
              </a:p>
            </p:txBody>
          </p:sp>
          <p:sp>
            <p:nvSpPr>
              <p:cNvPr id="617" name="Google Shape;617;p75"/>
              <p:cNvSpPr txBox="1"/>
              <p:nvPr/>
            </p:nvSpPr>
            <p:spPr>
              <a:xfrm>
                <a:off x="3648730" y="2795418"/>
                <a:ext cx="1902300" cy="8208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1100">
                    <a:solidFill>
                      <a:schemeClr val="dk1"/>
                    </a:solidFill>
                    <a:latin typeface="Calibri"/>
                    <a:ea typeface="Calibri"/>
                    <a:cs typeface="Calibri"/>
                    <a:sym typeface="Calibri"/>
                  </a:rPr>
                  <a:t>Mean Arterial Pressure</a:t>
                </a:r>
                <a:endParaRPr b="1" sz="1100">
                  <a:solidFill>
                    <a:schemeClr val="dk1"/>
                  </a:solidFill>
                  <a:latin typeface="Calibri"/>
                  <a:ea typeface="Calibri"/>
                  <a:cs typeface="Calibri"/>
                  <a:sym typeface="Calibri"/>
                </a:endParaRPr>
              </a:p>
            </p:txBody>
          </p:sp>
        </p:grpSp>
        <p:grpSp>
          <p:nvGrpSpPr>
            <p:cNvPr id="618" name="Google Shape;618;p75"/>
            <p:cNvGrpSpPr/>
            <p:nvPr/>
          </p:nvGrpSpPr>
          <p:grpSpPr>
            <a:xfrm>
              <a:off x="9119117" y="2499796"/>
              <a:ext cx="2079900" cy="1412100"/>
              <a:chOff x="9423917" y="2499796"/>
              <a:chExt cx="2079900" cy="1412100"/>
            </a:xfrm>
          </p:grpSpPr>
          <p:sp>
            <p:nvSpPr>
              <p:cNvPr id="619" name="Google Shape;619;p75"/>
              <p:cNvSpPr/>
              <p:nvPr/>
            </p:nvSpPr>
            <p:spPr>
              <a:xfrm>
                <a:off x="9423917" y="2499796"/>
                <a:ext cx="2079900" cy="1412100"/>
              </a:xfrm>
              <a:prstGeom prst="flowChartAlternateProcess">
                <a:avLst/>
              </a:prstGeom>
              <a:solidFill>
                <a:srgbClr val="A6C5DA"/>
              </a:solidFill>
              <a:ln cap="flat" cmpd="sng" w="12750">
                <a:solidFill>
                  <a:schemeClr val="dk1"/>
                </a:solidFill>
                <a:prstDash val="solid"/>
                <a:round/>
                <a:headEnd len="sm" w="sm" type="none"/>
                <a:tailEnd len="sm" w="sm" type="none"/>
              </a:ln>
            </p:spPr>
            <p:txBody>
              <a:bodyPr anchorCtr="0" anchor="ctr" bIns="30550" lIns="30550" spcFirstLastPara="1" rIns="30550" wrap="square" tIns="30550">
                <a:noAutofit/>
              </a:bodyPr>
              <a:lstStyle/>
              <a:p>
                <a:pPr indent="0" lvl="0" marL="0" rtl="0" algn="ctr">
                  <a:spcBef>
                    <a:spcPts val="0"/>
                  </a:spcBef>
                  <a:spcAft>
                    <a:spcPts val="0"/>
                  </a:spcAft>
                  <a:buNone/>
                </a:pPr>
                <a:r>
                  <a:t/>
                </a:r>
                <a:endParaRPr sz="500">
                  <a:latin typeface="Calibri"/>
                  <a:ea typeface="Calibri"/>
                  <a:cs typeface="Calibri"/>
                  <a:sym typeface="Calibri"/>
                </a:endParaRPr>
              </a:p>
            </p:txBody>
          </p:sp>
          <p:sp>
            <p:nvSpPr>
              <p:cNvPr id="620" name="Google Shape;620;p75"/>
              <p:cNvSpPr txBox="1"/>
              <p:nvPr/>
            </p:nvSpPr>
            <p:spPr>
              <a:xfrm>
                <a:off x="9601286" y="2795408"/>
                <a:ext cx="1725000" cy="8208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1100">
                    <a:solidFill>
                      <a:schemeClr val="dk1"/>
                    </a:solidFill>
                    <a:latin typeface="Calibri"/>
                    <a:ea typeface="Calibri"/>
                    <a:cs typeface="Calibri"/>
                    <a:sym typeface="Calibri"/>
                  </a:rPr>
                  <a:t>Primary Disease</a:t>
                </a:r>
                <a:endParaRPr b="1" sz="1100">
                  <a:solidFill>
                    <a:schemeClr val="dk1"/>
                  </a:solidFill>
                  <a:latin typeface="Calibri"/>
                  <a:ea typeface="Calibri"/>
                  <a:cs typeface="Calibri"/>
                  <a:sym typeface="Calibri"/>
                </a:endParaRPr>
              </a:p>
            </p:txBody>
          </p:sp>
        </p:grpSp>
        <p:cxnSp>
          <p:nvCxnSpPr>
            <p:cNvPr id="621" name="Google Shape;621;p75"/>
            <p:cNvCxnSpPr/>
            <p:nvPr/>
          </p:nvCxnSpPr>
          <p:spPr>
            <a:xfrm flipH="1">
              <a:off x="5112873" y="1537543"/>
              <a:ext cx="1139400" cy="868200"/>
            </a:xfrm>
            <a:prstGeom prst="straightConnector1">
              <a:avLst/>
            </a:prstGeom>
            <a:noFill/>
            <a:ln cap="flat" cmpd="sng" w="12750">
              <a:solidFill>
                <a:schemeClr val="dk1"/>
              </a:solidFill>
              <a:prstDash val="solid"/>
              <a:round/>
              <a:headEnd len="med" w="med" type="none"/>
              <a:tailEnd len="med" w="med" type="triangle"/>
            </a:ln>
          </p:spPr>
        </p:cxnSp>
        <p:cxnSp>
          <p:nvCxnSpPr>
            <p:cNvPr id="622" name="Google Shape;622;p75"/>
            <p:cNvCxnSpPr/>
            <p:nvPr/>
          </p:nvCxnSpPr>
          <p:spPr>
            <a:xfrm>
              <a:off x="8692596" y="1537543"/>
              <a:ext cx="1140900" cy="868200"/>
            </a:xfrm>
            <a:prstGeom prst="straightConnector1">
              <a:avLst/>
            </a:prstGeom>
            <a:noFill/>
            <a:ln cap="flat" cmpd="sng" w="12750">
              <a:solidFill>
                <a:schemeClr val="dk1"/>
              </a:solidFill>
              <a:prstDash val="solid"/>
              <a:round/>
              <a:headEnd len="med" w="med" type="none"/>
              <a:tailEnd len="med" w="med" type="triangle"/>
            </a:ln>
          </p:spPr>
        </p:cxnSp>
        <p:cxnSp>
          <p:nvCxnSpPr>
            <p:cNvPr id="623" name="Google Shape;623;p75"/>
            <p:cNvCxnSpPr/>
            <p:nvPr/>
          </p:nvCxnSpPr>
          <p:spPr>
            <a:xfrm flipH="1">
              <a:off x="3489123" y="4015818"/>
              <a:ext cx="689100" cy="1012500"/>
            </a:xfrm>
            <a:prstGeom prst="straightConnector1">
              <a:avLst/>
            </a:prstGeom>
            <a:noFill/>
            <a:ln cap="flat" cmpd="sng" w="12750">
              <a:solidFill>
                <a:schemeClr val="dk1"/>
              </a:solidFill>
              <a:prstDash val="solid"/>
              <a:round/>
              <a:headEnd len="med" w="med" type="none"/>
              <a:tailEnd len="med" w="med" type="triangle"/>
            </a:ln>
          </p:spPr>
        </p:cxnSp>
        <p:cxnSp>
          <p:nvCxnSpPr>
            <p:cNvPr id="624" name="Google Shape;624;p75"/>
            <p:cNvCxnSpPr/>
            <p:nvPr/>
          </p:nvCxnSpPr>
          <p:spPr>
            <a:xfrm>
              <a:off x="5747825" y="4005850"/>
              <a:ext cx="564000" cy="1056900"/>
            </a:xfrm>
            <a:prstGeom prst="straightConnector1">
              <a:avLst/>
            </a:prstGeom>
            <a:noFill/>
            <a:ln cap="flat" cmpd="sng" w="12750">
              <a:solidFill>
                <a:schemeClr val="dk1"/>
              </a:solidFill>
              <a:prstDash val="solid"/>
              <a:round/>
              <a:headEnd len="med" w="med" type="none"/>
              <a:tailEnd len="med" w="med" type="triangle"/>
            </a:ln>
          </p:spPr>
        </p:cxnSp>
        <p:cxnSp>
          <p:nvCxnSpPr>
            <p:cNvPr id="625" name="Google Shape;625;p75"/>
            <p:cNvCxnSpPr/>
            <p:nvPr/>
          </p:nvCxnSpPr>
          <p:spPr>
            <a:xfrm flipH="1">
              <a:off x="8640473" y="4005843"/>
              <a:ext cx="689100" cy="1012500"/>
            </a:xfrm>
            <a:prstGeom prst="straightConnector1">
              <a:avLst/>
            </a:prstGeom>
            <a:noFill/>
            <a:ln cap="flat" cmpd="sng" w="12750">
              <a:solidFill>
                <a:schemeClr val="dk1"/>
              </a:solidFill>
              <a:prstDash val="solid"/>
              <a:round/>
              <a:headEnd len="med" w="med" type="none"/>
              <a:tailEnd len="med" w="med" type="triangle"/>
            </a:ln>
          </p:spPr>
        </p:cxnSp>
        <p:cxnSp>
          <p:nvCxnSpPr>
            <p:cNvPr id="626" name="Google Shape;626;p75"/>
            <p:cNvCxnSpPr/>
            <p:nvPr/>
          </p:nvCxnSpPr>
          <p:spPr>
            <a:xfrm>
              <a:off x="10882596" y="3978868"/>
              <a:ext cx="648900" cy="1008000"/>
            </a:xfrm>
            <a:prstGeom prst="straightConnector1">
              <a:avLst/>
            </a:prstGeom>
            <a:noFill/>
            <a:ln cap="flat" cmpd="sng" w="12750">
              <a:solidFill>
                <a:schemeClr val="dk1"/>
              </a:solidFill>
              <a:prstDash val="solid"/>
              <a:round/>
              <a:headEnd len="med" w="med" type="none"/>
              <a:tailEnd len="med" w="med" type="triangle"/>
            </a:ln>
          </p:spPr>
        </p:cxnSp>
        <p:sp>
          <p:nvSpPr>
            <p:cNvPr id="627" name="Google Shape;627;p75"/>
            <p:cNvSpPr/>
            <p:nvPr/>
          </p:nvSpPr>
          <p:spPr>
            <a:xfrm>
              <a:off x="5265199" y="5132346"/>
              <a:ext cx="2079900" cy="1412100"/>
            </a:xfrm>
            <a:prstGeom prst="flowChartAlternateProcess">
              <a:avLst/>
            </a:prstGeom>
            <a:solidFill>
              <a:srgbClr val="EE636C">
                <a:alpha val="56960"/>
              </a:srgbClr>
            </a:solidFill>
            <a:ln cap="flat" cmpd="sng" w="12750">
              <a:solidFill>
                <a:schemeClr val="dk1"/>
              </a:solidFill>
              <a:prstDash val="solid"/>
              <a:round/>
              <a:headEnd len="sm" w="sm" type="none"/>
              <a:tailEnd len="sm" w="sm" type="none"/>
            </a:ln>
          </p:spPr>
          <p:txBody>
            <a:bodyPr anchorCtr="0" anchor="ctr" bIns="30550" lIns="30550" spcFirstLastPara="1" rIns="30550" wrap="square" tIns="30550">
              <a:noAutofit/>
            </a:bodyPr>
            <a:lstStyle/>
            <a:p>
              <a:pPr indent="0" lvl="0" marL="0" rtl="0" algn="ctr">
                <a:spcBef>
                  <a:spcPts val="0"/>
                </a:spcBef>
                <a:spcAft>
                  <a:spcPts val="0"/>
                </a:spcAft>
                <a:buNone/>
              </a:pPr>
              <a:r>
                <a:t/>
              </a:r>
              <a:endParaRPr sz="500">
                <a:latin typeface="Calibri"/>
                <a:ea typeface="Calibri"/>
                <a:cs typeface="Calibri"/>
                <a:sym typeface="Calibri"/>
              </a:endParaRPr>
            </a:p>
          </p:txBody>
        </p:sp>
        <p:sp>
          <p:nvSpPr>
            <p:cNvPr id="628" name="Google Shape;628;p75"/>
            <p:cNvSpPr/>
            <p:nvPr/>
          </p:nvSpPr>
          <p:spPr>
            <a:xfrm>
              <a:off x="7860024" y="5112396"/>
              <a:ext cx="2079900" cy="1412100"/>
            </a:xfrm>
            <a:prstGeom prst="flowChartAlternateProcess">
              <a:avLst/>
            </a:prstGeom>
            <a:solidFill>
              <a:srgbClr val="EE636C">
                <a:alpha val="31009"/>
              </a:srgbClr>
            </a:solidFill>
            <a:ln cap="flat" cmpd="sng" w="12750">
              <a:solidFill>
                <a:schemeClr val="dk1"/>
              </a:solidFill>
              <a:prstDash val="solid"/>
              <a:round/>
              <a:headEnd len="sm" w="sm" type="none"/>
              <a:tailEnd len="sm" w="sm" type="none"/>
            </a:ln>
          </p:spPr>
          <p:txBody>
            <a:bodyPr anchorCtr="0" anchor="ctr" bIns="30550" lIns="30550" spcFirstLastPara="1" rIns="30550" wrap="square" tIns="30550">
              <a:noAutofit/>
            </a:bodyPr>
            <a:lstStyle/>
            <a:p>
              <a:pPr indent="0" lvl="0" marL="0" rtl="0" algn="ctr">
                <a:spcBef>
                  <a:spcPts val="0"/>
                </a:spcBef>
                <a:spcAft>
                  <a:spcPts val="0"/>
                </a:spcAft>
                <a:buNone/>
              </a:pPr>
              <a:r>
                <a:t/>
              </a:r>
              <a:endParaRPr sz="500">
                <a:latin typeface="Calibri"/>
                <a:ea typeface="Calibri"/>
                <a:cs typeface="Calibri"/>
                <a:sym typeface="Calibri"/>
              </a:endParaRPr>
            </a:p>
          </p:txBody>
        </p:sp>
        <p:grpSp>
          <p:nvGrpSpPr>
            <p:cNvPr id="629" name="Google Shape;629;p75"/>
            <p:cNvGrpSpPr/>
            <p:nvPr/>
          </p:nvGrpSpPr>
          <p:grpSpPr>
            <a:xfrm>
              <a:off x="2363924" y="5132346"/>
              <a:ext cx="2079901" cy="1412100"/>
              <a:chOff x="1906724" y="5132346"/>
              <a:chExt cx="2079901" cy="1412100"/>
            </a:xfrm>
          </p:grpSpPr>
          <p:sp>
            <p:nvSpPr>
              <p:cNvPr id="630" name="Google Shape;630;p75"/>
              <p:cNvSpPr/>
              <p:nvPr/>
            </p:nvSpPr>
            <p:spPr>
              <a:xfrm>
                <a:off x="1906724" y="5132346"/>
                <a:ext cx="2079900" cy="1412100"/>
              </a:xfrm>
              <a:prstGeom prst="flowChartAlternateProcess">
                <a:avLst/>
              </a:prstGeom>
              <a:solidFill>
                <a:srgbClr val="EE636C">
                  <a:alpha val="74510"/>
                </a:srgbClr>
              </a:solidFill>
              <a:ln cap="flat" cmpd="sng" w="12750">
                <a:solidFill>
                  <a:schemeClr val="dk1"/>
                </a:solidFill>
                <a:prstDash val="solid"/>
                <a:round/>
                <a:headEnd len="sm" w="sm" type="none"/>
                <a:tailEnd len="sm" w="sm" type="none"/>
              </a:ln>
            </p:spPr>
            <p:txBody>
              <a:bodyPr anchorCtr="0" anchor="ctr" bIns="30550" lIns="30550" spcFirstLastPara="1" rIns="30550" wrap="square" tIns="30550">
                <a:noAutofit/>
              </a:bodyPr>
              <a:lstStyle/>
              <a:p>
                <a:pPr indent="0" lvl="0" marL="0" rtl="0" algn="ctr">
                  <a:spcBef>
                    <a:spcPts val="0"/>
                  </a:spcBef>
                  <a:spcAft>
                    <a:spcPts val="0"/>
                  </a:spcAft>
                  <a:buNone/>
                </a:pPr>
                <a:r>
                  <a:t/>
                </a:r>
                <a:endParaRPr sz="500">
                  <a:latin typeface="Calibri"/>
                  <a:ea typeface="Calibri"/>
                  <a:cs typeface="Calibri"/>
                  <a:sym typeface="Calibri"/>
                </a:endParaRPr>
              </a:p>
            </p:txBody>
          </p:sp>
          <p:sp>
            <p:nvSpPr>
              <p:cNvPr id="631" name="Google Shape;631;p75"/>
              <p:cNvSpPr txBox="1"/>
              <p:nvPr/>
            </p:nvSpPr>
            <p:spPr>
              <a:xfrm>
                <a:off x="1906725" y="5531200"/>
                <a:ext cx="20799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800">
                    <a:solidFill>
                      <a:schemeClr val="dk1"/>
                    </a:solidFill>
                    <a:latin typeface="Calibri"/>
                    <a:ea typeface="Calibri"/>
                    <a:cs typeface="Calibri"/>
                    <a:sym typeface="Calibri"/>
                  </a:rPr>
                  <a:t>Subgroup Effect: -10</a:t>
                </a:r>
                <a:endParaRPr b="1" sz="800">
                  <a:solidFill>
                    <a:schemeClr val="dk1"/>
                  </a:solidFill>
                  <a:latin typeface="Calibri"/>
                  <a:ea typeface="Calibri"/>
                  <a:cs typeface="Calibri"/>
                  <a:sym typeface="Calibri"/>
                </a:endParaRPr>
              </a:p>
              <a:p>
                <a:pPr indent="0" lvl="0" marL="0" rtl="0" algn="ctr">
                  <a:spcBef>
                    <a:spcPts val="0"/>
                  </a:spcBef>
                  <a:spcAft>
                    <a:spcPts val="0"/>
                  </a:spcAft>
                  <a:buNone/>
                </a:pPr>
                <a:r>
                  <a:rPr b="1" lang="en" sz="800">
                    <a:solidFill>
                      <a:schemeClr val="dk1"/>
                    </a:solidFill>
                    <a:latin typeface="Calibri"/>
                    <a:ea typeface="Calibri"/>
                    <a:cs typeface="Calibri"/>
                    <a:sym typeface="Calibri"/>
                  </a:rPr>
                  <a:t>Population: 39%</a:t>
                </a:r>
                <a:endParaRPr b="1" sz="800">
                  <a:solidFill>
                    <a:schemeClr val="dk1"/>
                  </a:solidFill>
                  <a:latin typeface="Calibri"/>
                  <a:ea typeface="Calibri"/>
                  <a:cs typeface="Calibri"/>
                  <a:sym typeface="Calibri"/>
                </a:endParaRPr>
              </a:p>
            </p:txBody>
          </p:sp>
        </p:grpSp>
        <p:sp>
          <p:nvSpPr>
            <p:cNvPr id="632" name="Google Shape;632;p75"/>
            <p:cNvSpPr txBox="1"/>
            <p:nvPr/>
          </p:nvSpPr>
          <p:spPr>
            <a:xfrm>
              <a:off x="5265200" y="5531200"/>
              <a:ext cx="20799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800">
                  <a:solidFill>
                    <a:schemeClr val="dk1"/>
                  </a:solidFill>
                  <a:latin typeface="Calibri"/>
                  <a:ea typeface="Calibri"/>
                  <a:cs typeface="Calibri"/>
                  <a:sym typeface="Calibri"/>
                </a:rPr>
                <a:t>Subgroup Effect: -6</a:t>
              </a:r>
              <a:endParaRPr b="1" sz="800">
                <a:solidFill>
                  <a:schemeClr val="dk1"/>
                </a:solidFill>
                <a:latin typeface="Calibri"/>
                <a:ea typeface="Calibri"/>
                <a:cs typeface="Calibri"/>
                <a:sym typeface="Calibri"/>
              </a:endParaRPr>
            </a:p>
            <a:p>
              <a:pPr indent="0" lvl="0" marL="0" rtl="0" algn="ctr">
                <a:spcBef>
                  <a:spcPts val="0"/>
                </a:spcBef>
                <a:spcAft>
                  <a:spcPts val="0"/>
                </a:spcAft>
                <a:buNone/>
              </a:pPr>
              <a:r>
                <a:rPr b="1" lang="en" sz="800">
                  <a:solidFill>
                    <a:schemeClr val="dk1"/>
                  </a:solidFill>
                  <a:latin typeface="Calibri"/>
                  <a:ea typeface="Calibri"/>
                  <a:cs typeface="Calibri"/>
                  <a:sym typeface="Calibri"/>
                </a:rPr>
                <a:t>Population: 25%</a:t>
              </a:r>
              <a:endParaRPr b="1" sz="800">
                <a:solidFill>
                  <a:schemeClr val="dk1"/>
                </a:solidFill>
                <a:latin typeface="Calibri"/>
                <a:ea typeface="Calibri"/>
                <a:cs typeface="Calibri"/>
                <a:sym typeface="Calibri"/>
              </a:endParaRPr>
            </a:p>
          </p:txBody>
        </p:sp>
        <p:sp>
          <p:nvSpPr>
            <p:cNvPr id="633" name="Google Shape;633;p75"/>
            <p:cNvSpPr txBox="1"/>
            <p:nvPr/>
          </p:nvSpPr>
          <p:spPr>
            <a:xfrm>
              <a:off x="7810500" y="5531200"/>
              <a:ext cx="22056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800">
                  <a:solidFill>
                    <a:schemeClr val="dk1"/>
                  </a:solidFill>
                  <a:latin typeface="Calibri"/>
                  <a:ea typeface="Calibri"/>
                  <a:cs typeface="Calibri"/>
                  <a:sym typeface="Calibri"/>
                </a:rPr>
                <a:t>Subgroup Effect: -5.6</a:t>
              </a:r>
              <a:endParaRPr b="1" sz="800">
                <a:solidFill>
                  <a:schemeClr val="dk1"/>
                </a:solidFill>
                <a:latin typeface="Calibri"/>
                <a:ea typeface="Calibri"/>
                <a:cs typeface="Calibri"/>
                <a:sym typeface="Calibri"/>
              </a:endParaRPr>
            </a:p>
            <a:p>
              <a:pPr indent="0" lvl="0" marL="0" rtl="0" algn="ctr">
                <a:spcBef>
                  <a:spcPts val="0"/>
                </a:spcBef>
                <a:spcAft>
                  <a:spcPts val="0"/>
                </a:spcAft>
                <a:buNone/>
              </a:pPr>
              <a:r>
                <a:rPr b="1" lang="en" sz="800">
                  <a:solidFill>
                    <a:schemeClr val="dk1"/>
                  </a:solidFill>
                  <a:latin typeface="Calibri"/>
                  <a:ea typeface="Calibri"/>
                  <a:cs typeface="Calibri"/>
                  <a:sym typeface="Calibri"/>
                </a:rPr>
                <a:t>Population: 25%</a:t>
              </a:r>
              <a:endParaRPr b="1" sz="800">
                <a:solidFill>
                  <a:schemeClr val="dk1"/>
                </a:solidFill>
                <a:latin typeface="Calibri"/>
                <a:ea typeface="Calibri"/>
                <a:cs typeface="Calibri"/>
                <a:sym typeface="Calibri"/>
              </a:endParaRPr>
            </a:p>
          </p:txBody>
        </p:sp>
        <p:grpSp>
          <p:nvGrpSpPr>
            <p:cNvPr id="634" name="Google Shape;634;p75"/>
            <p:cNvGrpSpPr/>
            <p:nvPr/>
          </p:nvGrpSpPr>
          <p:grpSpPr>
            <a:xfrm>
              <a:off x="10686575" y="5073371"/>
              <a:ext cx="2205600" cy="1412100"/>
              <a:chOff x="10838975" y="5073371"/>
              <a:chExt cx="2205600" cy="1412100"/>
            </a:xfrm>
          </p:grpSpPr>
          <p:sp>
            <p:nvSpPr>
              <p:cNvPr id="635" name="Google Shape;635;p75"/>
              <p:cNvSpPr/>
              <p:nvPr/>
            </p:nvSpPr>
            <p:spPr>
              <a:xfrm>
                <a:off x="10901824" y="5073371"/>
                <a:ext cx="2079900" cy="1412100"/>
              </a:xfrm>
              <a:prstGeom prst="flowChartAlternateProcess">
                <a:avLst/>
              </a:prstGeom>
              <a:solidFill>
                <a:srgbClr val="FCD8D9">
                  <a:alpha val="65820"/>
                </a:srgbClr>
              </a:solidFill>
              <a:ln cap="flat" cmpd="sng" w="12750">
                <a:solidFill>
                  <a:schemeClr val="dk1"/>
                </a:solidFill>
                <a:prstDash val="solid"/>
                <a:round/>
                <a:headEnd len="sm" w="sm" type="none"/>
                <a:tailEnd len="sm" w="sm" type="none"/>
              </a:ln>
            </p:spPr>
            <p:txBody>
              <a:bodyPr anchorCtr="0" anchor="ctr" bIns="30550" lIns="30550" spcFirstLastPara="1" rIns="30550" wrap="square" tIns="30550">
                <a:noAutofit/>
              </a:bodyPr>
              <a:lstStyle/>
              <a:p>
                <a:pPr indent="0" lvl="0" marL="0" rtl="0" algn="ctr">
                  <a:spcBef>
                    <a:spcPts val="0"/>
                  </a:spcBef>
                  <a:spcAft>
                    <a:spcPts val="0"/>
                  </a:spcAft>
                  <a:buNone/>
                </a:pPr>
                <a:r>
                  <a:t/>
                </a:r>
                <a:endParaRPr sz="500">
                  <a:latin typeface="Calibri"/>
                  <a:ea typeface="Calibri"/>
                  <a:cs typeface="Calibri"/>
                  <a:sym typeface="Calibri"/>
                </a:endParaRPr>
              </a:p>
            </p:txBody>
          </p:sp>
          <p:sp>
            <p:nvSpPr>
              <p:cNvPr id="636" name="Google Shape;636;p75"/>
              <p:cNvSpPr txBox="1"/>
              <p:nvPr/>
            </p:nvSpPr>
            <p:spPr>
              <a:xfrm>
                <a:off x="10838975" y="5427975"/>
                <a:ext cx="22056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800">
                    <a:solidFill>
                      <a:schemeClr val="dk1"/>
                    </a:solidFill>
                    <a:latin typeface="Calibri"/>
                    <a:ea typeface="Calibri"/>
                    <a:cs typeface="Calibri"/>
                    <a:sym typeface="Calibri"/>
                  </a:rPr>
                  <a:t>Subgroup Effect: -0.56</a:t>
                </a:r>
                <a:endParaRPr b="1" sz="800">
                  <a:solidFill>
                    <a:schemeClr val="dk1"/>
                  </a:solidFill>
                  <a:latin typeface="Calibri"/>
                  <a:ea typeface="Calibri"/>
                  <a:cs typeface="Calibri"/>
                  <a:sym typeface="Calibri"/>
                </a:endParaRPr>
              </a:p>
              <a:p>
                <a:pPr indent="0" lvl="0" marL="0" rtl="0" algn="ctr">
                  <a:spcBef>
                    <a:spcPts val="0"/>
                  </a:spcBef>
                  <a:spcAft>
                    <a:spcPts val="0"/>
                  </a:spcAft>
                  <a:buNone/>
                </a:pPr>
                <a:r>
                  <a:rPr b="1" lang="en" sz="800">
                    <a:solidFill>
                      <a:schemeClr val="dk1"/>
                    </a:solidFill>
                    <a:latin typeface="Calibri"/>
                    <a:ea typeface="Calibri"/>
                    <a:cs typeface="Calibri"/>
                    <a:sym typeface="Calibri"/>
                  </a:rPr>
                  <a:t>Population: 11%</a:t>
                </a:r>
                <a:endParaRPr b="1" sz="800">
                  <a:solidFill>
                    <a:schemeClr val="dk1"/>
                  </a:solidFill>
                  <a:latin typeface="Calibri"/>
                  <a:ea typeface="Calibri"/>
                  <a:cs typeface="Calibri"/>
                  <a:sym typeface="Calibri"/>
                </a:endParaRPr>
              </a:p>
            </p:txBody>
          </p:sp>
        </p:grpSp>
        <p:sp>
          <p:nvSpPr>
            <p:cNvPr id="637" name="Google Shape;637;p75"/>
            <p:cNvSpPr/>
            <p:nvPr/>
          </p:nvSpPr>
          <p:spPr>
            <a:xfrm rot="2848536">
              <a:off x="5238968" y="1585640"/>
              <a:ext cx="908561" cy="644420"/>
            </a:xfrm>
            <a:prstGeom prst="rect">
              <a:avLst/>
            </a:prstGeom>
            <a:solidFill>
              <a:schemeClr val="lt1"/>
            </a:solidFill>
            <a:ln>
              <a:noFill/>
            </a:ln>
          </p:spPr>
          <p:txBody>
            <a:bodyPr anchorCtr="0" anchor="ctr" bIns="43475" lIns="43475" spcFirstLastPara="1" rIns="43475" wrap="square" tIns="4347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638" name="Google Shape;638;p75"/>
            <p:cNvSpPr/>
            <p:nvPr/>
          </p:nvSpPr>
          <p:spPr>
            <a:xfrm rot="-1434984">
              <a:off x="5575573" y="4260410"/>
              <a:ext cx="908725" cy="454500"/>
            </a:xfrm>
            <a:prstGeom prst="rect">
              <a:avLst/>
            </a:prstGeom>
            <a:solidFill>
              <a:schemeClr val="lt1"/>
            </a:solidFill>
            <a:ln>
              <a:noFill/>
            </a:ln>
          </p:spPr>
          <p:txBody>
            <a:bodyPr anchorCtr="0" anchor="ctr" bIns="43475" lIns="43475" spcFirstLastPara="1" rIns="43475" wrap="square" tIns="4347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639" name="Google Shape;639;p75"/>
            <p:cNvSpPr/>
            <p:nvPr/>
          </p:nvSpPr>
          <p:spPr>
            <a:xfrm rot="-2294597">
              <a:off x="8712564" y="1728639"/>
              <a:ext cx="908721" cy="544767"/>
            </a:xfrm>
            <a:prstGeom prst="rect">
              <a:avLst/>
            </a:prstGeom>
            <a:solidFill>
              <a:schemeClr val="lt1"/>
            </a:solidFill>
            <a:ln>
              <a:noFill/>
            </a:ln>
          </p:spPr>
          <p:txBody>
            <a:bodyPr anchorCtr="0" anchor="ctr" bIns="43475" lIns="43475" spcFirstLastPara="1" rIns="43475" wrap="square" tIns="4347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640" name="Google Shape;640;p75"/>
            <p:cNvSpPr/>
            <p:nvPr/>
          </p:nvSpPr>
          <p:spPr>
            <a:xfrm rot="-1434984">
              <a:off x="10760113" y="4214309"/>
              <a:ext cx="908725" cy="404941"/>
            </a:xfrm>
            <a:prstGeom prst="rect">
              <a:avLst/>
            </a:prstGeom>
            <a:solidFill>
              <a:schemeClr val="lt1"/>
            </a:solidFill>
            <a:ln>
              <a:noFill/>
            </a:ln>
          </p:spPr>
          <p:txBody>
            <a:bodyPr anchorCtr="0" anchor="ctr" bIns="43475" lIns="43475" spcFirstLastPara="1" rIns="43475" wrap="square" tIns="4347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641" name="Google Shape;641;p75"/>
            <p:cNvSpPr txBox="1"/>
            <p:nvPr/>
          </p:nvSpPr>
          <p:spPr>
            <a:xfrm>
              <a:off x="4730825" y="1729400"/>
              <a:ext cx="20799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900">
                  <a:solidFill>
                    <a:schemeClr val="dk1"/>
                  </a:solidFill>
                  <a:latin typeface="Calibri"/>
                  <a:ea typeface="Calibri"/>
                  <a:cs typeface="Calibri"/>
                  <a:sym typeface="Calibri"/>
                </a:rPr>
                <a:t>≥ 25 bpm</a:t>
              </a:r>
              <a:endParaRPr b="1" sz="900">
                <a:solidFill>
                  <a:schemeClr val="dk1"/>
                </a:solidFill>
                <a:latin typeface="Calibri"/>
                <a:ea typeface="Calibri"/>
                <a:cs typeface="Calibri"/>
                <a:sym typeface="Calibri"/>
              </a:endParaRPr>
            </a:p>
          </p:txBody>
        </p:sp>
        <p:sp>
          <p:nvSpPr>
            <p:cNvPr id="642" name="Google Shape;642;p75"/>
            <p:cNvSpPr/>
            <p:nvPr/>
          </p:nvSpPr>
          <p:spPr>
            <a:xfrm rot="2154298">
              <a:off x="3416022" y="4250281"/>
              <a:ext cx="908529" cy="545236"/>
            </a:xfrm>
            <a:prstGeom prst="rect">
              <a:avLst/>
            </a:prstGeom>
            <a:solidFill>
              <a:schemeClr val="lt1"/>
            </a:solidFill>
            <a:ln>
              <a:noFill/>
            </a:ln>
          </p:spPr>
          <p:txBody>
            <a:bodyPr anchorCtr="0" anchor="ctr" bIns="43475" lIns="43475" spcFirstLastPara="1" rIns="43475" wrap="square" tIns="4347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643" name="Google Shape;643;p75"/>
            <p:cNvSpPr/>
            <p:nvPr/>
          </p:nvSpPr>
          <p:spPr>
            <a:xfrm rot="2154298">
              <a:off x="8589083" y="4117802"/>
              <a:ext cx="908529" cy="673297"/>
            </a:xfrm>
            <a:prstGeom prst="rect">
              <a:avLst/>
            </a:prstGeom>
            <a:solidFill>
              <a:schemeClr val="lt1"/>
            </a:solidFill>
            <a:ln>
              <a:noFill/>
            </a:ln>
          </p:spPr>
          <p:txBody>
            <a:bodyPr anchorCtr="0" anchor="ctr" bIns="43475" lIns="43475" spcFirstLastPara="1" rIns="43475" wrap="square" tIns="4347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644" name="Google Shape;644;p75"/>
            <p:cNvSpPr txBox="1"/>
            <p:nvPr/>
          </p:nvSpPr>
          <p:spPr>
            <a:xfrm>
              <a:off x="8195950" y="1729400"/>
              <a:ext cx="20799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900">
                  <a:solidFill>
                    <a:schemeClr val="dk1"/>
                  </a:solidFill>
                  <a:latin typeface="Calibri"/>
                  <a:ea typeface="Calibri"/>
                  <a:cs typeface="Calibri"/>
                  <a:sym typeface="Calibri"/>
                </a:rPr>
                <a:t>&lt; 25 bpm</a:t>
              </a:r>
              <a:endParaRPr b="1" sz="900">
                <a:solidFill>
                  <a:schemeClr val="dk1"/>
                </a:solidFill>
                <a:latin typeface="Calibri"/>
                <a:ea typeface="Calibri"/>
                <a:cs typeface="Calibri"/>
                <a:sym typeface="Calibri"/>
              </a:endParaRPr>
            </a:p>
          </p:txBody>
        </p:sp>
        <p:sp>
          <p:nvSpPr>
            <p:cNvPr id="645" name="Google Shape;645;p75"/>
            <p:cNvSpPr txBox="1"/>
            <p:nvPr/>
          </p:nvSpPr>
          <p:spPr>
            <a:xfrm>
              <a:off x="5083413" y="4303300"/>
              <a:ext cx="20799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900">
                  <a:solidFill>
                    <a:schemeClr val="dk1"/>
                  </a:solidFill>
                  <a:latin typeface="Calibri"/>
                  <a:ea typeface="Calibri"/>
                  <a:cs typeface="Calibri"/>
                  <a:sym typeface="Calibri"/>
                </a:rPr>
                <a:t>≥ 73 mm Hg</a:t>
              </a:r>
              <a:endParaRPr b="1" sz="900">
                <a:solidFill>
                  <a:schemeClr val="dk1"/>
                </a:solidFill>
                <a:latin typeface="Calibri"/>
                <a:ea typeface="Calibri"/>
                <a:cs typeface="Calibri"/>
                <a:sym typeface="Calibri"/>
              </a:endParaRPr>
            </a:p>
          </p:txBody>
        </p:sp>
        <p:sp>
          <p:nvSpPr>
            <p:cNvPr id="646" name="Google Shape;646;p75"/>
            <p:cNvSpPr txBox="1"/>
            <p:nvPr/>
          </p:nvSpPr>
          <p:spPr>
            <a:xfrm>
              <a:off x="3003513" y="4291075"/>
              <a:ext cx="20799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900">
                  <a:solidFill>
                    <a:schemeClr val="dk1"/>
                  </a:solidFill>
                  <a:latin typeface="Calibri"/>
                  <a:ea typeface="Calibri"/>
                  <a:cs typeface="Calibri"/>
                  <a:sym typeface="Calibri"/>
                </a:rPr>
                <a:t>&lt; 73 mm Hg</a:t>
              </a:r>
              <a:endParaRPr b="1" sz="900">
                <a:solidFill>
                  <a:schemeClr val="dk1"/>
                </a:solidFill>
                <a:latin typeface="Calibri"/>
                <a:ea typeface="Calibri"/>
                <a:cs typeface="Calibri"/>
                <a:sym typeface="Calibri"/>
              </a:endParaRPr>
            </a:p>
          </p:txBody>
        </p:sp>
        <p:sp>
          <p:nvSpPr>
            <p:cNvPr id="647" name="Google Shape;647;p75"/>
            <p:cNvSpPr txBox="1"/>
            <p:nvPr/>
          </p:nvSpPr>
          <p:spPr>
            <a:xfrm>
              <a:off x="8070713" y="4144000"/>
              <a:ext cx="20799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700">
                  <a:solidFill>
                    <a:schemeClr val="dk1"/>
                  </a:solidFill>
                  <a:latin typeface="Calibri"/>
                  <a:ea typeface="Calibri"/>
                  <a:cs typeface="Calibri"/>
                  <a:sym typeface="Calibri"/>
                </a:rPr>
                <a:t>ARF, CHF, Colon or Lung Cancer</a:t>
              </a:r>
              <a:endParaRPr b="1" sz="700">
                <a:solidFill>
                  <a:schemeClr val="dk1"/>
                </a:solidFill>
                <a:latin typeface="Calibri"/>
                <a:ea typeface="Calibri"/>
                <a:cs typeface="Calibri"/>
                <a:sym typeface="Calibri"/>
              </a:endParaRPr>
            </a:p>
          </p:txBody>
        </p:sp>
        <p:sp>
          <p:nvSpPr>
            <p:cNvPr id="648" name="Google Shape;648;p75"/>
            <p:cNvSpPr txBox="1"/>
            <p:nvPr/>
          </p:nvSpPr>
          <p:spPr>
            <a:xfrm>
              <a:off x="10123450" y="4220200"/>
              <a:ext cx="2079900" cy="614400"/>
            </a:xfrm>
            <a:prstGeom prst="rect">
              <a:avLst/>
            </a:prstGeom>
            <a:noFill/>
            <a:ln>
              <a:noFill/>
            </a:ln>
          </p:spPr>
          <p:txBody>
            <a:bodyPr anchorCtr="0" anchor="t" bIns="30550" lIns="30550" spcFirstLastPara="1" rIns="30550" wrap="square" tIns="30550">
              <a:noAutofit/>
            </a:bodyPr>
            <a:lstStyle/>
            <a:p>
              <a:pPr indent="0" lvl="0" marL="0" rtl="0" algn="ctr">
                <a:spcBef>
                  <a:spcPts val="0"/>
                </a:spcBef>
                <a:spcAft>
                  <a:spcPts val="0"/>
                </a:spcAft>
                <a:buNone/>
              </a:pPr>
              <a:r>
                <a:rPr b="1" lang="en" sz="900">
                  <a:solidFill>
                    <a:schemeClr val="dk1"/>
                  </a:solidFill>
                  <a:latin typeface="Calibri"/>
                  <a:ea typeface="Calibri"/>
                  <a:cs typeface="Calibri"/>
                  <a:sym typeface="Calibri"/>
                </a:rPr>
                <a:t>Other</a:t>
              </a:r>
              <a:endParaRPr b="1" sz="900">
                <a:solidFill>
                  <a:schemeClr val="dk1"/>
                </a:solidFill>
                <a:latin typeface="Calibri"/>
                <a:ea typeface="Calibri"/>
                <a:cs typeface="Calibri"/>
                <a:sym typeface="Calibri"/>
              </a:endParaRPr>
            </a:p>
          </p:txBody>
        </p:sp>
      </p:grpSp>
      <p:sp>
        <p:nvSpPr>
          <p:cNvPr id="649" name="Google Shape;649;p75"/>
          <p:cNvSpPr txBox="1"/>
          <p:nvPr>
            <p:ph type="title"/>
          </p:nvPr>
        </p:nvSpPr>
        <p:spPr>
          <a:xfrm>
            <a:off x="664337" y="445538"/>
            <a:ext cx="5316600" cy="5715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DeepSurv Results</a:t>
            </a:r>
            <a:endParaRPr/>
          </a:p>
        </p:txBody>
      </p:sp>
      <p:sp>
        <p:nvSpPr>
          <p:cNvPr id="650" name="Google Shape;650;p75"/>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pic>
        <p:nvPicPr>
          <p:cNvPr id="651" name="Google Shape;651;p75" title="CATEs_RMST180v2.png"/>
          <p:cNvPicPr preferRelativeResize="0"/>
          <p:nvPr/>
        </p:nvPicPr>
        <p:blipFill>
          <a:blip r:embed="rId3">
            <a:alphaModFix/>
          </a:blip>
          <a:stretch>
            <a:fillRect/>
          </a:stretch>
        </p:blipFill>
        <p:spPr>
          <a:xfrm>
            <a:off x="588150" y="1398175"/>
            <a:ext cx="3036902" cy="25307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6"/>
          <p:cNvSpPr txBox="1"/>
          <p:nvPr>
            <p:ph idx="1" type="body"/>
          </p:nvPr>
        </p:nvSpPr>
        <p:spPr>
          <a:xfrm>
            <a:off x="608825" y="1353675"/>
            <a:ext cx="3809400" cy="963600"/>
          </a:xfrm>
          <a:prstGeom prst="rect">
            <a:avLst/>
          </a:prstGeom>
        </p:spPr>
        <p:txBody>
          <a:bodyPr anchorCtr="0" anchor="t" bIns="22850" lIns="45725" spcFirstLastPara="1" rIns="45725" wrap="square" tIns="22850">
            <a:normAutofit lnSpcReduction="20000"/>
          </a:bodyPr>
          <a:lstStyle/>
          <a:p>
            <a:pPr indent="-165100" lvl="0" marL="228600" rtl="0" algn="l">
              <a:lnSpc>
                <a:spcPct val="115000"/>
              </a:lnSpc>
              <a:spcBef>
                <a:spcPts val="200"/>
              </a:spcBef>
              <a:spcAft>
                <a:spcPts val="0"/>
              </a:spcAft>
              <a:buSzPts val="800"/>
              <a:buChar char="●"/>
            </a:pPr>
            <a:r>
              <a:rPr lang="en" sz="1500"/>
              <a:t>Respiratory Rate and Mean Arterial Pressure identified as most important </a:t>
            </a:r>
            <a:endParaRPr b="1" sz="1500"/>
          </a:p>
          <a:p>
            <a:pPr indent="-165100" lvl="0" marL="228600" rtl="0" algn="l">
              <a:lnSpc>
                <a:spcPct val="115000"/>
              </a:lnSpc>
              <a:spcBef>
                <a:spcPts val="200"/>
              </a:spcBef>
              <a:spcAft>
                <a:spcPts val="0"/>
              </a:spcAft>
              <a:buSzPts val="800"/>
              <a:buChar char="●"/>
            </a:pPr>
            <a:r>
              <a:rPr lang="en" sz="1500"/>
              <a:t>Clear </a:t>
            </a:r>
            <a:r>
              <a:rPr b="1" lang="en" sz="1500"/>
              <a:t>bimodal</a:t>
            </a:r>
            <a:r>
              <a:rPr lang="en" sz="1500"/>
              <a:t> population with </a:t>
            </a:r>
            <a:r>
              <a:rPr b="1" lang="en" sz="1500"/>
              <a:t>clinically meaningful</a:t>
            </a:r>
            <a:r>
              <a:rPr lang="en" sz="1500"/>
              <a:t> thresholds</a:t>
            </a:r>
            <a:endParaRPr sz="1300"/>
          </a:p>
        </p:txBody>
      </p:sp>
      <p:sp>
        <p:nvSpPr>
          <p:cNvPr id="658" name="Google Shape;658;p76"/>
          <p:cNvSpPr txBox="1"/>
          <p:nvPr>
            <p:ph idx="1" type="body"/>
          </p:nvPr>
        </p:nvSpPr>
        <p:spPr>
          <a:xfrm>
            <a:off x="4947063" y="3601500"/>
            <a:ext cx="3702300" cy="1525500"/>
          </a:xfrm>
          <a:prstGeom prst="rect">
            <a:avLst/>
          </a:prstGeom>
        </p:spPr>
        <p:txBody>
          <a:bodyPr anchorCtr="0" anchor="t" bIns="22850" lIns="45725" spcFirstLastPara="1" rIns="45725" wrap="square" tIns="22850">
            <a:normAutofit/>
          </a:bodyPr>
          <a:lstStyle/>
          <a:p>
            <a:pPr indent="-165100" lvl="0" marL="228600" marR="0" rtl="0" algn="l">
              <a:lnSpc>
                <a:spcPct val="115000"/>
              </a:lnSpc>
              <a:spcBef>
                <a:spcPts val="200"/>
              </a:spcBef>
              <a:spcAft>
                <a:spcPts val="0"/>
              </a:spcAft>
              <a:buSzPts val="800"/>
              <a:buChar char="●"/>
            </a:pPr>
            <a:r>
              <a:rPr lang="en" sz="1500"/>
              <a:t>Populations with estimated +ve/-ve effect of RHC have </a:t>
            </a:r>
            <a:r>
              <a:rPr b="1" lang="en" sz="1500"/>
              <a:t>different distributions</a:t>
            </a:r>
            <a:endParaRPr b="1" sz="1500"/>
          </a:p>
          <a:p>
            <a:pPr indent="-165100" lvl="0" marL="228600" marR="0" rtl="0" algn="l">
              <a:lnSpc>
                <a:spcPct val="115000"/>
              </a:lnSpc>
              <a:spcBef>
                <a:spcPts val="200"/>
              </a:spcBef>
              <a:spcAft>
                <a:spcPts val="0"/>
              </a:spcAft>
              <a:buSzPts val="800"/>
              <a:buChar char="●"/>
            </a:pPr>
            <a:r>
              <a:rPr lang="en" sz="1500"/>
              <a:t>May be indicative of underlying medical interactions</a:t>
            </a:r>
            <a:endParaRPr sz="1400"/>
          </a:p>
        </p:txBody>
      </p:sp>
      <p:sp>
        <p:nvSpPr>
          <p:cNvPr id="659" name="Google Shape;659;p76"/>
          <p:cNvSpPr txBox="1"/>
          <p:nvPr>
            <p:ph type="title"/>
          </p:nvPr>
        </p:nvSpPr>
        <p:spPr>
          <a:xfrm>
            <a:off x="664337" y="445538"/>
            <a:ext cx="5316600" cy="5715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Discussing Key Covariates</a:t>
            </a:r>
            <a:endParaRPr/>
          </a:p>
        </p:txBody>
      </p:sp>
      <p:sp>
        <p:nvSpPr>
          <p:cNvPr id="660" name="Google Shape;660;p76"/>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pic>
        <p:nvPicPr>
          <p:cNvPr id="661" name="Google Shape;661;p76" title="Resp_ratev3.png"/>
          <p:cNvPicPr preferRelativeResize="0"/>
          <p:nvPr/>
        </p:nvPicPr>
        <p:blipFill>
          <a:blip r:embed="rId3">
            <a:alphaModFix/>
          </a:blip>
          <a:stretch>
            <a:fillRect/>
          </a:stretch>
        </p:blipFill>
        <p:spPr>
          <a:xfrm>
            <a:off x="4753525" y="608625"/>
            <a:ext cx="4003226" cy="2484424"/>
          </a:xfrm>
          <a:prstGeom prst="rect">
            <a:avLst/>
          </a:prstGeom>
          <a:noFill/>
          <a:ln>
            <a:noFill/>
          </a:ln>
        </p:spPr>
      </p:pic>
      <p:pic>
        <p:nvPicPr>
          <p:cNvPr id="662" name="Google Shape;662;p76" title="Mean_bpv3.png"/>
          <p:cNvPicPr preferRelativeResize="0"/>
          <p:nvPr/>
        </p:nvPicPr>
        <p:blipFill>
          <a:blip r:embed="rId4">
            <a:alphaModFix/>
          </a:blip>
          <a:stretch>
            <a:fillRect/>
          </a:stretch>
        </p:blipFill>
        <p:spPr>
          <a:xfrm>
            <a:off x="609600" y="2545875"/>
            <a:ext cx="4062848" cy="25214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7"/>
          <p:cNvSpPr/>
          <p:nvPr/>
        </p:nvSpPr>
        <p:spPr>
          <a:xfrm>
            <a:off x="816738" y="1799892"/>
            <a:ext cx="1480200" cy="1005000"/>
          </a:xfrm>
          <a:prstGeom prst="flowChartAlternateProcess">
            <a:avLst/>
          </a:prstGeom>
          <a:solidFill>
            <a:srgbClr val="A6C5DA"/>
          </a:solidFill>
          <a:ln cap="flat" cmpd="sng" w="19050">
            <a:solidFill>
              <a:srgbClr val="1E357A"/>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669" name="Google Shape;669;p77"/>
          <p:cNvSpPr txBox="1"/>
          <p:nvPr/>
        </p:nvSpPr>
        <p:spPr>
          <a:xfrm>
            <a:off x="732526" y="1526925"/>
            <a:ext cx="1606500" cy="4536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DeepSurv Identifies:</a:t>
            </a:r>
            <a:endParaRPr b="1" sz="1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200">
              <a:solidFill>
                <a:schemeClr val="dk1"/>
              </a:solidFill>
              <a:latin typeface="Calibri"/>
              <a:ea typeface="Calibri"/>
              <a:cs typeface="Calibri"/>
              <a:sym typeface="Calibri"/>
            </a:endParaRPr>
          </a:p>
        </p:txBody>
      </p:sp>
      <p:sp>
        <p:nvSpPr>
          <p:cNvPr id="670" name="Google Shape;670;p77"/>
          <p:cNvSpPr/>
          <p:nvPr/>
        </p:nvSpPr>
        <p:spPr>
          <a:xfrm>
            <a:off x="2839452" y="1799892"/>
            <a:ext cx="1480200" cy="1005000"/>
          </a:xfrm>
          <a:prstGeom prst="flowChartAlternateProcess">
            <a:avLst/>
          </a:prstGeom>
          <a:solidFill>
            <a:srgbClr val="A6C5DA"/>
          </a:solidFill>
          <a:ln cap="flat" cmpd="sng" w="19050">
            <a:solidFill>
              <a:srgbClr val="373587"/>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671" name="Google Shape;671;p77"/>
          <p:cNvSpPr txBox="1"/>
          <p:nvPr/>
        </p:nvSpPr>
        <p:spPr>
          <a:xfrm>
            <a:off x="2978857" y="1526927"/>
            <a:ext cx="1201200" cy="4536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 sz="1300">
                <a:solidFill>
                  <a:schemeClr val="dk1"/>
                </a:solidFill>
                <a:latin typeface="Calibri"/>
                <a:ea typeface="Calibri"/>
                <a:cs typeface="Calibri"/>
                <a:sym typeface="Calibri"/>
              </a:rPr>
              <a:t>CSF Identifies:</a:t>
            </a:r>
            <a:endParaRPr b="1" sz="1300">
              <a:solidFill>
                <a:schemeClr val="dk1"/>
              </a:solidFill>
              <a:latin typeface="Calibri"/>
              <a:ea typeface="Calibri"/>
              <a:cs typeface="Calibri"/>
              <a:sym typeface="Calibri"/>
            </a:endParaRPr>
          </a:p>
          <a:p>
            <a:pPr indent="0" lvl="0" marL="0" rtl="0" algn="ctr">
              <a:spcBef>
                <a:spcPts val="0"/>
              </a:spcBef>
              <a:spcAft>
                <a:spcPts val="0"/>
              </a:spcAft>
              <a:buNone/>
            </a:pPr>
            <a:r>
              <a:t/>
            </a:r>
            <a:endParaRPr b="1" sz="1400">
              <a:solidFill>
                <a:schemeClr val="dk1"/>
              </a:solidFill>
              <a:latin typeface="Calibri"/>
              <a:ea typeface="Calibri"/>
              <a:cs typeface="Calibri"/>
              <a:sym typeface="Calibri"/>
            </a:endParaRPr>
          </a:p>
        </p:txBody>
      </p:sp>
      <p:sp>
        <p:nvSpPr>
          <p:cNvPr id="672" name="Google Shape;672;p77"/>
          <p:cNvSpPr txBox="1"/>
          <p:nvPr/>
        </p:nvSpPr>
        <p:spPr>
          <a:xfrm>
            <a:off x="2937944" y="1813175"/>
            <a:ext cx="1480200" cy="10626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 sz="1200">
                <a:solidFill>
                  <a:schemeClr val="dk1"/>
                </a:solidFill>
                <a:latin typeface="Calibri"/>
                <a:ea typeface="Calibri"/>
                <a:cs typeface="Calibri"/>
                <a:sym typeface="Calibri"/>
              </a:rPr>
              <a:t>i. Respiratory Rate</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 sz="1200">
                <a:solidFill>
                  <a:schemeClr val="dk1"/>
                </a:solidFill>
                <a:latin typeface="Calibri"/>
                <a:ea typeface="Calibri"/>
                <a:cs typeface="Calibri"/>
                <a:sym typeface="Calibri"/>
              </a:rPr>
              <a:t>ii. Mean Arterial Pressure</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iii. APACHE Score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(severity)</a:t>
            </a:r>
            <a:endParaRPr sz="1500">
              <a:solidFill>
                <a:schemeClr val="dk1"/>
              </a:solidFill>
              <a:latin typeface="Calibri"/>
              <a:ea typeface="Calibri"/>
              <a:cs typeface="Calibri"/>
              <a:sym typeface="Calibri"/>
            </a:endParaRPr>
          </a:p>
        </p:txBody>
      </p:sp>
      <p:sp>
        <p:nvSpPr>
          <p:cNvPr id="673" name="Google Shape;673;p77"/>
          <p:cNvSpPr/>
          <p:nvPr/>
        </p:nvSpPr>
        <p:spPr>
          <a:xfrm>
            <a:off x="1579460" y="3197609"/>
            <a:ext cx="1985100" cy="1231200"/>
          </a:xfrm>
          <a:prstGeom prst="flowChartAlternateProcess">
            <a:avLst/>
          </a:prstGeom>
          <a:solidFill>
            <a:srgbClr val="EE636C">
              <a:alpha val="74510"/>
            </a:srgbClr>
          </a:solidFill>
          <a:ln cap="flat" cmpd="sng" w="19050">
            <a:solidFill>
              <a:srgbClr val="373587"/>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674" name="Google Shape;674;p77"/>
          <p:cNvSpPr txBox="1"/>
          <p:nvPr/>
        </p:nvSpPr>
        <p:spPr>
          <a:xfrm>
            <a:off x="1657122" y="3265251"/>
            <a:ext cx="1907700" cy="11232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Clinicians may consider these variables as they:</a:t>
            </a:r>
            <a:endParaRPr sz="1300">
              <a:solidFill>
                <a:schemeClr val="dk1"/>
              </a:solidFill>
              <a:latin typeface="Calibri"/>
              <a:ea typeface="Calibri"/>
              <a:cs typeface="Calibri"/>
              <a:sym typeface="Calibri"/>
            </a:endParaRPr>
          </a:p>
          <a:p>
            <a:pPr indent="-196850" lvl="0" marL="228600" rtl="0" algn="l">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predict survival</a:t>
            </a:r>
            <a:endParaRPr b="1" sz="1300">
              <a:solidFill>
                <a:schemeClr val="dk1"/>
              </a:solidFill>
              <a:latin typeface="Calibri"/>
              <a:ea typeface="Calibri"/>
              <a:cs typeface="Calibri"/>
              <a:sym typeface="Calibri"/>
            </a:endParaRPr>
          </a:p>
          <a:p>
            <a:pPr indent="-196850" lvl="0" marL="228600" rtl="0" algn="l">
              <a:spcBef>
                <a:spcPts val="0"/>
              </a:spcBef>
              <a:spcAft>
                <a:spcPts val="0"/>
              </a:spcAft>
              <a:buClr>
                <a:schemeClr val="dk1"/>
              </a:buClr>
              <a:buSzPts val="1300"/>
              <a:buFont typeface="Calibri"/>
              <a:buChar char="-"/>
            </a:pPr>
            <a:r>
              <a:rPr b="1" lang="en" sz="1300">
                <a:solidFill>
                  <a:schemeClr val="dk1"/>
                </a:solidFill>
                <a:latin typeface="Calibri"/>
                <a:ea typeface="Calibri"/>
                <a:cs typeface="Calibri"/>
                <a:sym typeface="Calibri"/>
              </a:rPr>
              <a:t>drive variation in treatment effect </a:t>
            </a:r>
            <a:endParaRPr b="1" sz="1300">
              <a:solidFill>
                <a:schemeClr val="dk1"/>
              </a:solidFill>
              <a:latin typeface="Calibri"/>
              <a:ea typeface="Calibri"/>
              <a:cs typeface="Calibri"/>
              <a:sym typeface="Calibri"/>
            </a:endParaRPr>
          </a:p>
        </p:txBody>
      </p:sp>
      <p:cxnSp>
        <p:nvCxnSpPr>
          <p:cNvPr id="675" name="Google Shape;675;p77"/>
          <p:cNvCxnSpPr>
            <a:endCxn id="670" idx="1"/>
          </p:cNvCxnSpPr>
          <p:nvPr/>
        </p:nvCxnSpPr>
        <p:spPr>
          <a:xfrm flipH="1" rot="10800000">
            <a:off x="2304852" y="2302392"/>
            <a:ext cx="534600" cy="7800"/>
          </a:xfrm>
          <a:prstGeom prst="straightConnector1">
            <a:avLst/>
          </a:prstGeom>
          <a:noFill/>
          <a:ln cap="flat" cmpd="sng" w="19050">
            <a:solidFill>
              <a:schemeClr val="dk2"/>
            </a:solidFill>
            <a:prstDash val="solid"/>
            <a:round/>
            <a:headEnd len="med" w="med" type="none"/>
            <a:tailEnd len="med" w="med" type="none"/>
          </a:ln>
        </p:spPr>
      </p:cxnSp>
      <p:cxnSp>
        <p:nvCxnSpPr>
          <p:cNvPr id="676" name="Google Shape;676;p77"/>
          <p:cNvCxnSpPr>
            <a:endCxn id="673" idx="0"/>
          </p:cNvCxnSpPr>
          <p:nvPr/>
        </p:nvCxnSpPr>
        <p:spPr>
          <a:xfrm>
            <a:off x="2569610" y="2312309"/>
            <a:ext cx="2400" cy="885300"/>
          </a:xfrm>
          <a:prstGeom prst="straightConnector1">
            <a:avLst/>
          </a:prstGeom>
          <a:noFill/>
          <a:ln cap="flat" cmpd="sng" w="14300">
            <a:solidFill>
              <a:schemeClr val="dk2"/>
            </a:solidFill>
            <a:prstDash val="solid"/>
            <a:round/>
            <a:headEnd len="med" w="med" type="none"/>
            <a:tailEnd len="med" w="med" type="triangle"/>
          </a:ln>
        </p:spPr>
      </p:cxnSp>
      <p:sp>
        <p:nvSpPr>
          <p:cNvPr id="677" name="Google Shape;677;p77"/>
          <p:cNvSpPr txBox="1"/>
          <p:nvPr/>
        </p:nvSpPr>
        <p:spPr>
          <a:xfrm>
            <a:off x="885675" y="1882325"/>
            <a:ext cx="1300200" cy="8391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600"/>
              <a:buFont typeface="Arial"/>
              <a:buNone/>
            </a:pPr>
            <a:r>
              <a:rPr b="1" lang="en" sz="1200">
                <a:solidFill>
                  <a:schemeClr val="dk1"/>
                </a:solidFill>
                <a:latin typeface="Calibri"/>
                <a:ea typeface="Calibri"/>
                <a:cs typeface="Calibri"/>
                <a:sym typeface="Calibri"/>
              </a:rPr>
              <a:t>i. Respiratory Rate</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600"/>
              <a:buFont typeface="Arial"/>
              <a:buNone/>
            </a:pPr>
            <a:r>
              <a:rPr b="1" lang="en" sz="1200">
                <a:solidFill>
                  <a:schemeClr val="dk1"/>
                </a:solidFill>
                <a:latin typeface="Calibri"/>
                <a:ea typeface="Calibri"/>
                <a:cs typeface="Calibri"/>
                <a:sym typeface="Calibri"/>
              </a:rPr>
              <a:t>ii. Mean Arterial Pressure</a:t>
            </a:r>
            <a:endParaRPr b="1"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600"/>
              <a:buFont typeface="Arial"/>
              <a:buNone/>
            </a:pPr>
            <a:r>
              <a:rPr lang="en" sz="1200">
                <a:solidFill>
                  <a:schemeClr val="dk1"/>
                </a:solidFill>
                <a:latin typeface="Calibri"/>
                <a:ea typeface="Calibri"/>
                <a:cs typeface="Calibri"/>
                <a:sym typeface="Calibri"/>
              </a:rPr>
              <a:t>iii. Primary Disease</a:t>
            </a:r>
            <a:endParaRPr sz="12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600"/>
              <a:buFont typeface="Arial"/>
              <a:buNone/>
            </a:pPr>
            <a:r>
              <a:t/>
            </a:r>
            <a:endParaRPr b="1" sz="11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600"/>
              <a:buFont typeface="Arial"/>
              <a:buNone/>
            </a:pPr>
            <a:r>
              <a:t/>
            </a:r>
            <a:endParaRPr b="1" sz="11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678" name="Google Shape;678;p77"/>
          <p:cNvSpPr txBox="1"/>
          <p:nvPr>
            <p:ph type="title"/>
          </p:nvPr>
        </p:nvSpPr>
        <p:spPr>
          <a:xfrm>
            <a:off x="664337" y="445538"/>
            <a:ext cx="5316600" cy="5715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Validation With Causal Survival Forest</a:t>
            </a:r>
            <a:endParaRPr/>
          </a:p>
        </p:txBody>
      </p:sp>
      <p:sp>
        <p:nvSpPr>
          <p:cNvPr id="679" name="Google Shape;679;p77"/>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pic>
        <p:nvPicPr>
          <p:cNvPr id="680" name="Google Shape;680;p77" title="RR_densityv2.png"/>
          <p:cNvPicPr preferRelativeResize="0"/>
          <p:nvPr/>
        </p:nvPicPr>
        <p:blipFill>
          <a:blip r:embed="rId3">
            <a:alphaModFix/>
          </a:blip>
          <a:stretch>
            <a:fillRect/>
          </a:stretch>
        </p:blipFill>
        <p:spPr>
          <a:xfrm>
            <a:off x="5181600" y="2875775"/>
            <a:ext cx="3455729" cy="1884801"/>
          </a:xfrm>
          <a:prstGeom prst="rect">
            <a:avLst/>
          </a:prstGeom>
          <a:noFill/>
          <a:ln>
            <a:noFill/>
          </a:ln>
        </p:spPr>
      </p:pic>
      <p:pic>
        <p:nvPicPr>
          <p:cNvPr id="681" name="Google Shape;681;p77" title="resp1_plot.png"/>
          <p:cNvPicPr preferRelativeResize="0"/>
          <p:nvPr/>
        </p:nvPicPr>
        <p:blipFill>
          <a:blip r:embed="rId4">
            <a:alphaModFix/>
          </a:blip>
          <a:stretch>
            <a:fillRect/>
          </a:stretch>
        </p:blipFill>
        <p:spPr>
          <a:xfrm>
            <a:off x="5221875" y="964051"/>
            <a:ext cx="3375176" cy="184084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78" title="Screenshot 2025-07-14 at 3.24.16 PM.png"/>
          <p:cNvPicPr preferRelativeResize="0"/>
          <p:nvPr/>
        </p:nvPicPr>
        <p:blipFill rotWithShape="1">
          <a:blip r:embed="rId3">
            <a:alphaModFix/>
          </a:blip>
          <a:srcRect b="0" l="29651" r="0" t="0"/>
          <a:stretch/>
        </p:blipFill>
        <p:spPr>
          <a:xfrm>
            <a:off x="4554600" y="-19050"/>
            <a:ext cx="4647299" cy="5181600"/>
          </a:xfrm>
          <a:prstGeom prst="rect">
            <a:avLst/>
          </a:prstGeom>
          <a:noFill/>
          <a:ln>
            <a:noFill/>
          </a:ln>
        </p:spPr>
      </p:pic>
      <p:sp>
        <p:nvSpPr>
          <p:cNvPr id="687" name="Google Shape;687;p78"/>
          <p:cNvSpPr txBox="1"/>
          <p:nvPr>
            <p:ph idx="4294967295" type="title"/>
          </p:nvPr>
        </p:nvSpPr>
        <p:spPr>
          <a:xfrm>
            <a:off x="265625" y="-36250"/>
            <a:ext cx="4468200" cy="905700"/>
          </a:xfrm>
          <a:prstGeom prst="rect">
            <a:avLst/>
          </a:prstGeom>
          <a:noFill/>
          <a:ln>
            <a:noFill/>
          </a:ln>
        </p:spPr>
        <p:txBody>
          <a:bodyPr anchorCtr="0" anchor="ctr" bIns="22850" lIns="45725" spcFirstLastPara="1" rIns="45725" wrap="square" tIns="22850">
            <a:noAutofit/>
          </a:bodyPr>
          <a:lstStyle/>
          <a:p>
            <a:pPr indent="0" lvl="0" marL="0" rtl="0" algn="l">
              <a:lnSpc>
                <a:spcPct val="115000"/>
              </a:lnSpc>
              <a:spcBef>
                <a:spcPts val="0"/>
              </a:spcBef>
              <a:spcAft>
                <a:spcPts val="0"/>
              </a:spcAft>
              <a:buClr>
                <a:schemeClr val="dk1"/>
              </a:buClr>
              <a:buSzPts val="600"/>
              <a:buFont typeface="Arial"/>
              <a:buNone/>
            </a:pPr>
            <a:r>
              <a:rPr b="1" lang="en" sz="2400">
                <a:solidFill>
                  <a:srgbClr val="00356B"/>
                </a:solidFill>
              </a:rPr>
              <a:t>Limitations and Future Scope</a:t>
            </a:r>
            <a:endParaRPr b="1" sz="2400">
              <a:solidFill>
                <a:srgbClr val="00356B"/>
              </a:solidFill>
            </a:endParaRPr>
          </a:p>
        </p:txBody>
      </p:sp>
      <p:pic>
        <p:nvPicPr>
          <p:cNvPr id="688" name="Google Shape;688;p78" title="Screenshot 2025-07-16 at 3.11.11 PM.png"/>
          <p:cNvPicPr preferRelativeResize="0"/>
          <p:nvPr/>
        </p:nvPicPr>
        <p:blipFill>
          <a:blip r:embed="rId4">
            <a:alphaModFix/>
          </a:blip>
          <a:stretch>
            <a:fillRect/>
          </a:stretch>
        </p:blipFill>
        <p:spPr>
          <a:xfrm>
            <a:off x="4779175" y="1320438"/>
            <a:ext cx="2497524" cy="1538592"/>
          </a:xfrm>
          <a:prstGeom prst="rect">
            <a:avLst/>
          </a:prstGeom>
          <a:noFill/>
          <a:ln cap="flat" cmpd="sng" w="38100">
            <a:solidFill>
              <a:schemeClr val="dk2"/>
            </a:solidFill>
            <a:prstDash val="solid"/>
            <a:round/>
            <a:headEnd len="sm" w="sm" type="none"/>
            <a:tailEnd len="sm" w="sm" type="none"/>
          </a:ln>
        </p:spPr>
      </p:pic>
      <p:sp>
        <p:nvSpPr>
          <p:cNvPr id="689" name="Google Shape;689;p78"/>
          <p:cNvSpPr txBox="1"/>
          <p:nvPr/>
        </p:nvSpPr>
        <p:spPr>
          <a:xfrm>
            <a:off x="265625" y="689250"/>
            <a:ext cx="4468200" cy="2935800"/>
          </a:xfrm>
          <a:prstGeom prst="rect">
            <a:avLst/>
          </a:prstGeom>
          <a:noFill/>
          <a:ln>
            <a:noFill/>
          </a:ln>
        </p:spPr>
        <p:txBody>
          <a:bodyPr anchorCtr="0" anchor="t" bIns="45725" lIns="45725" spcFirstLastPara="1" rIns="45725" wrap="square" tIns="45725">
            <a:noAutofit/>
          </a:bodyPr>
          <a:lstStyle/>
          <a:p>
            <a:pPr indent="0" lvl="0" marL="0" rtl="0" algn="l">
              <a:lnSpc>
                <a:spcPct val="150000"/>
              </a:lnSpc>
              <a:spcBef>
                <a:spcPts val="0"/>
              </a:spcBef>
              <a:spcAft>
                <a:spcPts val="0"/>
              </a:spcAft>
              <a:buNone/>
            </a:pPr>
            <a:r>
              <a:rPr b="1" lang="en" sz="1700">
                <a:solidFill>
                  <a:schemeClr val="dk1"/>
                </a:solidFill>
                <a:latin typeface="Calibri"/>
                <a:ea typeface="Calibri"/>
                <a:cs typeface="Calibri"/>
                <a:sym typeface="Calibri"/>
              </a:rPr>
              <a:t>Maximizing Clinical Relevance of Models</a:t>
            </a:r>
            <a:endParaRPr b="1" sz="1700">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b="1" sz="1700">
              <a:solidFill>
                <a:schemeClr val="dk1"/>
              </a:solidFill>
              <a:latin typeface="Calibri"/>
              <a:ea typeface="Calibri"/>
              <a:cs typeface="Calibri"/>
              <a:sym typeface="Calibri"/>
            </a:endParaRPr>
          </a:p>
          <a:p>
            <a:pPr indent="-336550" lvl="0" marL="457200" rtl="0" algn="l">
              <a:lnSpc>
                <a:spcPct val="150000"/>
              </a:lnSpc>
              <a:spcBef>
                <a:spcPts val="0"/>
              </a:spcBef>
              <a:spcAft>
                <a:spcPts val="0"/>
              </a:spcAft>
              <a:buClr>
                <a:schemeClr val="dk1"/>
              </a:buClr>
              <a:buSzPts val="1700"/>
              <a:buFont typeface="Calibri"/>
              <a:buAutoNum type="arabicPeriod"/>
            </a:pPr>
            <a:r>
              <a:rPr lang="en" sz="1700">
                <a:solidFill>
                  <a:schemeClr val="dk1"/>
                </a:solidFill>
                <a:latin typeface="Calibri"/>
                <a:ea typeface="Calibri"/>
                <a:cs typeface="Calibri"/>
                <a:sym typeface="Calibri"/>
              </a:rPr>
              <a:t>Improving RMST estimate </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a:solidFill>
                <a:schemeClr val="dk1"/>
              </a:solidFill>
              <a:latin typeface="Calibri"/>
              <a:ea typeface="Calibri"/>
              <a:cs typeface="Calibri"/>
              <a:sym typeface="Calibri"/>
            </a:endParaRPr>
          </a:p>
          <a:p>
            <a:pPr indent="0" lvl="0" marL="0" rtl="0" algn="l">
              <a:lnSpc>
                <a:spcPct val="150000"/>
              </a:lnSpc>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500"/>
              </a:spcAft>
              <a:buNone/>
            </a:pPr>
            <a:r>
              <a:t/>
            </a:r>
            <a:endParaRPr sz="1700">
              <a:solidFill>
                <a:schemeClr val="dk1"/>
              </a:solidFill>
              <a:latin typeface="Calibri"/>
              <a:ea typeface="Calibri"/>
              <a:cs typeface="Calibri"/>
              <a:sym typeface="Calibri"/>
            </a:endParaRPr>
          </a:p>
        </p:txBody>
      </p:sp>
      <p:sp>
        <p:nvSpPr>
          <p:cNvPr id="690" name="Google Shape;690;p78"/>
          <p:cNvSpPr txBox="1"/>
          <p:nvPr/>
        </p:nvSpPr>
        <p:spPr>
          <a:xfrm>
            <a:off x="2815500" y="4529225"/>
            <a:ext cx="19089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200">
                <a:solidFill>
                  <a:schemeClr val="dk1"/>
                </a:solidFill>
                <a:latin typeface="Calibri"/>
                <a:ea typeface="Calibri"/>
                <a:cs typeface="Calibri"/>
                <a:sym typeface="Calibri"/>
              </a:rPr>
              <a:t>5</a:t>
            </a:r>
            <a:r>
              <a:rPr lang="en" sz="1200">
                <a:solidFill>
                  <a:schemeClr val="dk1"/>
                </a:solidFill>
                <a:latin typeface="Calibri"/>
                <a:ea typeface="Calibri"/>
                <a:cs typeface="Calibri"/>
                <a:sym typeface="Calibri"/>
              </a:rPr>
              <a:t>Stroustrup et al., 2016;</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Hu et al., 2020</a:t>
            </a:r>
            <a:endParaRPr sz="1200">
              <a:solidFill>
                <a:schemeClr val="dk1"/>
              </a:solidFill>
              <a:latin typeface="Calibri"/>
              <a:ea typeface="Calibri"/>
              <a:cs typeface="Calibri"/>
              <a:sym typeface="Calibri"/>
            </a:endParaRPr>
          </a:p>
        </p:txBody>
      </p:sp>
      <p:sp>
        <p:nvSpPr>
          <p:cNvPr id="691" name="Google Shape;691;p78"/>
          <p:cNvSpPr txBox="1"/>
          <p:nvPr/>
        </p:nvSpPr>
        <p:spPr>
          <a:xfrm>
            <a:off x="4755600" y="238900"/>
            <a:ext cx="42453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Calibri"/>
                <a:ea typeface="Calibri"/>
                <a:cs typeface="Calibri"/>
                <a:sym typeface="Calibri"/>
              </a:rPr>
              <a:t>2. Contending with Simplifying Assumptions</a:t>
            </a:r>
            <a:endParaRPr sz="1700">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a:p>
            <a:pPr indent="0" lvl="0" marL="0" rtl="0" algn="l">
              <a:spcBef>
                <a:spcPts val="0"/>
              </a:spcBef>
              <a:spcAft>
                <a:spcPts val="0"/>
              </a:spcAft>
              <a:buNone/>
            </a:pPr>
            <a:r>
              <a:rPr b="1" lang="en" sz="1500">
                <a:solidFill>
                  <a:schemeClr val="lt1"/>
                </a:solidFill>
                <a:latin typeface="Calibri"/>
                <a:ea typeface="Calibri"/>
                <a:cs typeface="Calibri"/>
                <a:sym typeface="Calibri"/>
              </a:rPr>
              <a:t>Ex: Non-proportionality</a:t>
            </a:r>
            <a:endParaRPr b="1" sz="1500">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p:txBody>
      </p:sp>
      <p:graphicFrame>
        <p:nvGraphicFramePr>
          <p:cNvPr id="692" name="Google Shape;692;p78"/>
          <p:cNvGraphicFramePr/>
          <p:nvPr/>
        </p:nvGraphicFramePr>
        <p:xfrm>
          <a:off x="267175" y="2081250"/>
          <a:ext cx="3000000" cy="3000000"/>
        </p:xfrm>
        <a:graphic>
          <a:graphicData uri="http://schemas.openxmlformats.org/drawingml/2006/table">
            <a:tbl>
              <a:tblPr>
                <a:noFill/>
                <a:tableStyleId>{7226E053-86AA-4E5F-A95A-EE5533B3B5F2}</a:tableStyleId>
              </a:tblPr>
              <a:tblGrid>
                <a:gridCol w="1834725"/>
                <a:gridCol w="2189175"/>
              </a:tblGrid>
              <a:tr h="100000">
                <a:tc>
                  <a:txBody>
                    <a:bodyPr/>
                    <a:lstStyle/>
                    <a:p>
                      <a:pPr indent="0" lvl="0" marL="0" rtl="0" algn="l">
                        <a:spcBef>
                          <a:spcPts val="0"/>
                        </a:spcBef>
                        <a:spcAft>
                          <a:spcPts val="0"/>
                        </a:spcAft>
                        <a:buNone/>
                      </a:pPr>
                      <a:r>
                        <a:rPr lang="en">
                          <a:latin typeface="Calibri"/>
                          <a:ea typeface="Calibri"/>
                          <a:cs typeface="Calibri"/>
                          <a:sym typeface="Calibri"/>
                        </a:rPr>
                        <a:t>Variance</a:t>
                      </a:r>
                      <a:endParaRPr>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8C92"/>
                    </a:solidFill>
                  </a:tcPr>
                </a:tc>
                <a:tc>
                  <a:txBody>
                    <a:bodyPr/>
                    <a:lstStyle/>
                    <a:p>
                      <a:pPr indent="0" lvl="0" marL="0" rtl="0" algn="l">
                        <a:spcBef>
                          <a:spcPts val="0"/>
                        </a:spcBef>
                        <a:spcAft>
                          <a:spcPts val="0"/>
                        </a:spcAft>
                        <a:buNone/>
                      </a:pPr>
                      <a:r>
                        <a:rPr lang="en">
                          <a:latin typeface="Calibri"/>
                          <a:ea typeface="Calibri"/>
                          <a:cs typeface="Calibri"/>
                          <a:sym typeface="Calibri"/>
                        </a:rPr>
                        <a:t>Bias </a:t>
                      </a:r>
                      <a:endParaRPr>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48C92"/>
                    </a:solidFill>
                  </a:tcPr>
                </a:tc>
              </a:tr>
              <a:tr h="960875">
                <a:tc>
                  <a:txBody>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en" sz="1200"/>
                        <a:t>Quantifying uncertainty: </a:t>
                      </a:r>
                      <a:r>
                        <a:rPr b="1" lang="en" sz="1200"/>
                        <a:t> bootstrapping</a:t>
                      </a:r>
                      <a:r>
                        <a:rPr lang="en" sz="1200"/>
                        <a:t> for DeepSurv results</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Valida</a:t>
                      </a:r>
                      <a:r>
                        <a:rPr lang="en" sz="1200"/>
                        <a:t>ting on </a:t>
                      </a:r>
                      <a:r>
                        <a:rPr b="1" lang="en" sz="1200"/>
                        <a:t>external datasets</a:t>
                      </a:r>
                      <a:r>
                        <a:rPr lang="en" sz="1200"/>
                        <a:t> to address problems with SUPPORT</a:t>
                      </a:r>
                      <a:endParaRPr sz="1200"/>
                    </a:p>
                    <a:p>
                      <a:pPr indent="-304800" lvl="0" marL="457200" rtl="0" algn="l">
                        <a:spcBef>
                          <a:spcPts val="0"/>
                        </a:spcBef>
                        <a:spcAft>
                          <a:spcPts val="0"/>
                        </a:spcAft>
                        <a:buSzPts val="1200"/>
                        <a:buChar char="●"/>
                      </a:pPr>
                      <a:r>
                        <a:rPr lang="en" sz="1200"/>
                        <a:t>29 years old</a:t>
                      </a:r>
                      <a:endParaRPr sz="1200"/>
                    </a:p>
                    <a:p>
                      <a:pPr indent="-304800" lvl="0" marL="457200" rtl="0" algn="l">
                        <a:spcBef>
                          <a:spcPts val="0"/>
                        </a:spcBef>
                        <a:spcAft>
                          <a:spcPts val="0"/>
                        </a:spcAft>
                        <a:buSzPts val="1200"/>
                        <a:buChar char="●"/>
                      </a:pPr>
                      <a:r>
                        <a:rPr lang="en" sz="1200"/>
                        <a:t>Left truncation/</a:t>
                      </a:r>
                      <a:endParaRPr sz="1200"/>
                    </a:p>
                    <a:p>
                      <a:pPr indent="0" lvl="0" marL="457200" rtl="0" algn="l">
                        <a:spcBef>
                          <a:spcPts val="0"/>
                        </a:spcBef>
                        <a:spcAft>
                          <a:spcPts val="0"/>
                        </a:spcAft>
                        <a:buNone/>
                      </a:pPr>
                      <a:r>
                        <a:rPr lang="en" sz="1200"/>
                        <a:t>missing data</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93" name="Google Shape;693;p78"/>
          <p:cNvSpPr txBox="1"/>
          <p:nvPr/>
        </p:nvSpPr>
        <p:spPr>
          <a:xfrm>
            <a:off x="4779175" y="3158050"/>
            <a:ext cx="4204500" cy="64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50">
                <a:solidFill>
                  <a:schemeClr val="lt1"/>
                </a:solidFill>
                <a:latin typeface="Calibri"/>
                <a:ea typeface="Calibri"/>
                <a:cs typeface="Calibri"/>
                <a:sym typeface="Calibri"/>
              </a:rPr>
              <a:t>   Consistent with:</a:t>
            </a:r>
            <a:endParaRPr b="1" sz="1450">
              <a:solidFill>
                <a:schemeClr val="lt1"/>
              </a:solidFill>
              <a:latin typeface="Calibri"/>
              <a:ea typeface="Calibri"/>
              <a:cs typeface="Calibri"/>
              <a:sym typeface="Calibri"/>
            </a:endParaRPr>
          </a:p>
          <a:p>
            <a:pPr indent="-320675" lvl="0" marL="457200" rtl="0" algn="l">
              <a:lnSpc>
                <a:spcPct val="115000"/>
              </a:lnSpc>
              <a:spcBef>
                <a:spcPts val="0"/>
              </a:spcBef>
              <a:spcAft>
                <a:spcPts val="0"/>
              </a:spcAft>
              <a:buClr>
                <a:schemeClr val="lt1"/>
              </a:buClr>
              <a:buSzPts val="1450"/>
              <a:buFont typeface="Calibri"/>
              <a:buChar char="●"/>
            </a:pPr>
            <a:r>
              <a:rPr lang="en" sz="1450">
                <a:solidFill>
                  <a:schemeClr val="lt1"/>
                </a:solidFill>
                <a:latin typeface="Calibri"/>
                <a:ea typeface="Calibri"/>
                <a:cs typeface="Calibri"/>
                <a:sym typeface="Calibri"/>
              </a:rPr>
              <a:t>Clinical intuition</a:t>
            </a:r>
            <a:endParaRPr sz="1450">
              <a:solidFill>
                <a:schemeClr val="lt1"/>
              </a:solidFill>
              <a:latin typeface="Calibri"/>
              <a:ea typeface="Calibri"/>
              <a:cs typeface="Calibri"/>
              <a:sym typeface="Calibri"/>
            </a:endParaRPr>
          </a:p>
          <a:p>
            <a:pPr indent="-320675" lvl="0" marL="457200" rtl="0" algn="l">
              <a:lnSpc>
                <a:spcPct val="115000"/>
              </a:lnSpc>
              <a:spcBef>
                <a:spcPts val="0"/>
              </a:spcBef>
              <a:spcAft>
                <a:spcPts val="0"/>
              </a:spcAft>
              <a:buClr>
                <a:schemeClr val="lt1"/>
              </a:buClr>
              <a:buSzPts val="1450"/>
              <a:buFont typeface="Calibri"/>
              <a:buChar char="●"/>
            </a:pPr>
            <a:r>
              <a:rPr lang="en" sz="1450">
                <a:solidFill>
                  <a:schemeClr val="lt1"/>
                </a:solidFill>
                <a:latin typeface="Calibri"/>
                <a:ea typeface="Calibri"/>
                <a:cs typeface="Calibri"/>
                <a:sym typeface="Calibri"/>
              </a:rPr>
              <a:t>Findings that favor accelerated failure time</a:t>
            </a:r>
            <a:r>
              <a:rPr baseline="30000" lang="en" sz="1450">
                <a:solidFill>
                  <a:schemeClr val="lt1"/>
                </a:solidFill>
                <a:latin typeface="Calibri"/>
                <a:ea typeface="Calibri"/>
                <a:cs typeface="Calibri"/>
                <a:sym typeface="Calibri"/>
              </a:rPr>
              <a:t>5</a:t>
            </a:r>
            <a:r>
              <a:rPr lang="en" sz="1450">
                <a:solidFill>
                  <a:schemeClr val="lt1"/>
                </a:solidFill>
                <a:latin typeface="Calibri"/>
                <a:ea typeface="Calibri"/>
                <a:cs typeface="Calibri"/>
                <a:sym typeface="Calibri"/>
              </a:rPr>
              <a:t> </a:t>
            </a:r>
            <a:endParaRPr sz="1450">
              <a:solidFill>
                <a:schemeClr val="lt1"/>
              </a:solidFill>
              <a:latin typeface="Calibri"/>
              <a:ea typeface="Calibri"/>
              <a:cs typeface="Calibri"/>
              <a:sym typeface="Calibri"/>
            </a:endParaRPr>
          </a:p>
          <a:p>
            <a:pPr indent="-320675" lvl="1" marL="914400" rtl="0" algn="l">
              <a:lnSpc>
                <a:spcPct val="115000"/>
              </a:lnSpc>
              <a:spcBef>
                <a:spcPts val="0"/>
              </a:spcBef>
              <a:spcAft>
                <a:spcPts val="0"/>
              </a:spcAft>
              <a:buClr>
                <a:schemeClr val="lt1"/>
              </a:buClr>
              <a:buSzPts val="1450"/>
              <a:buFont typeface="Calibri"/>
              <a:buChar char="○"/>
            </a:pPr>
            <a:r>
              <a:rPr lang="en" sz="1450">
                <a:solidFill>
                  <a:schemeClr val="lt1"/>
                </a:solidFill>
                <a:latin typeface="Calibri"/>
                <a:ea typeface="Calibri"/>
                <a:cs typeface="Calibri"/>
                <a:sym typeface="Calibri"/>
              </a:rPr>
              <a:t>AFT-BART</a:t>
            </a:r>
            <a:endParaRPr sz="1450">
              <a:solidFill>
                <a:schemeClr val="dk1"/>
              </a:solidFill>
              <a:latin typeface="Calibri"/>
              <a:ea typeface="Calibri"/>
              <a:cs typeface="Calibri"/>
              <a:sym typeface="Calibri"/>
            </a:endParaRPr>
          </a:p>
        </p:txBody>
      </p:sp>
      <p:sp>
        <p:nvSpPr>
          <p:cNvPr id="694" name="Google Shape;694;p78"/>
          <p:cNvSpPr/>
          <p:nvPr/>
        </p:nvSpPr>
        <p:spPr>
          <a:xfrm>
            <a:off x="6525625" y="4343850"/>
            <a:ext cx="1717800" cy="632400"/>
          </a:xfrm>
          <a:prstGeom prst="roundRect">
            <a:avLst>
              <a:gd fmla="val 16667" name="adj"/>
            </a:avLst>
          </a:prstGeom>
          <a:solidFill>
            <a:srgbClr val="FDE5E6"/>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5" name="Google Shape;695;p78"/>
          <p:cNvSpPr txBox="1"/>
          <p:nvPr/>
        </p:nvSpPr>
        <p:spPr>
          <a:xfrm>
            <a:off x="6611450" y="4407950"/>
            <a:ext cx="15795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Calibri"/>
                <a:ea typeface="Calibri"/>
                <a:cs typeface="Calibri"/>
                <a:sym typeface="Calibri"/>
              </a:rPr>
              <a:t>3. The </a:t>
            </a:r>
            <a:r>
              <a:rPr b="1" i="1" lang="en" sz="2000">
                <a:solidFill>
                  <a:schemeClr val="dk1"/>
                </a:solidFill>
                <a:latin typeface="Calibri"/>
                <a:ea typeface="Calibri"/>
                <a:cs typeface="Calibri"/>
                <a:sym typeface="Calibri"/>
              </a:rPr>
              <a:t>WHY</a:t>
            </a:r>
            <a:r>
              <a:rPr b="1" lang="en" sz="2000">
                <a:solidFill>
                  <a:schemeClr val="dk1"/>
                </a:solidFill>
                <a:latin typeface="Calibri"/>
                <a:ea typeface="Calibri"/>
                <a:cs typeface="Calibri"/>
                <a:sym typeface="Calibri"/>
              </a:rPr>
              <a:t>!</a:t>
            </a:r>
            <a:endParaRPr b="1" sz="2000">
              <a:solidFill>
                <a:schemeClr val="dk1"/>
              </a:solidFill>
              <a:latin typeface="Calibri"/>
              <a:ea typeface="Calibri"/>
              <a:cs typeface="Calibri"/>
              <a:sym typeface="Calibri"/>
            </a:endParaRPr>
          </a:p>
        </p:txBody>
      </p:sp>
      <p:sp>
        <p:nvSpPr>
          <p:cNvPr id="696" name="Google Shape;696;p78"/>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97" name="Google Shape;697;p78" title="Screenshot 2025-07-23 at 2.55.07 PM.png"/>
          <p:cNvPicPr preferRelativeResize="0"/>
          <p:nvPr/>
        </p:nvPicPr>
        <p:blipFill>
          <a:blip r:embed="rId5">
            <a:alphaModFix/>
          </a:blip>
          <a:stretch>
            <a:fillRect/>
          </a:stretch>
        </p:blipFill>
        <p:spPr>
          <a:xfrm>
            <a:off x="4779175" y="1168050"/>
            <a:ext cx="3189925" cy="19781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9"/>
          <p:cNvSpPr/>
          <p:nvPr/>
        </p:nvSpPr>
        <p:spPr>
          <a:xfrm>
            <a:off x="6075475" y="3150575"/>
            <a:ext cx="2354400" cy="1257900"/>
          </a:xfrm>
          <a:prstGeom prst="roundRect">
            <a:avLst>
              <a:gd fmla="val 16667" name="adj"/>
            </a:avLst>
          </a:prstGeom>
          <a:solidFill>
            <a:srgbClr val="FCD8D9">
              <a:alpha val="65820"/>
            </a:srgbClr>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3" name="Google Shape;703;p79"/>
          <p:cNvSpPr txBox="1"/>
          <p:nvPr>
            <p:ph type="title"/>
          </p:nvPr>
        </p:nvSpPr>
        <p:spPr>
          <a:xfrm>
            <a:off x="646915" y="425691"/>
            <a:ext cx="4114800" cy="5715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Overall Takeaways</a:t>
            </a:r>
            <a:endParaRPr/>
          </a:p>
        </p:txBody>
      </p:sp>
      <p:sp>
        <p:nvSpPr>
          <p:cNvPr id="704" name="Google Shape;704;p79"/>
          <p:cNvSpPr txBox="1"/>
          <p:nvPr>
            <p:ph idx="1" type="body"/>
          </p:nvPr>
        </p:nvSpPr>
        <p:spPr>
          <a:xfrm>
            <a:off x="646925" y="1043275"/>
            <a:ext cx="7634700" cy="3564600"/>
          </a:xfrm>
          <a:prstGeom prst="rect">
            <a:avLst/>
          </a:prstGeom>
        </p:spPr>
        <p:txBody>
          <a:bodyPr anchorCtr="0" anchor="t" bIns="22850" lIns="45725" spcFirstLastPara="1" rIns="45725" wrap="square" tIns="22850">
            <a:normAutofit/>
          </a:bodyPr>
          <a:lstStyle/>
          <a:p>
            <a:pPr indent="0" lvl="0" marL="0" rtl="0" algn="l">
              <a:spcBef>
                <a:spcPts val="200"/>
              </a:spcBef>
              <a:spcAft>
                <a:spcPts val="0"/>
              </a:spcAft>
              <a:buNone/>
            </a:pPr>
            <a:r>
              <a:rPr lang="en" sz="1900"/>
              <a:t>Overwhelming</a:t>
            </a:r>
            <a:r>
              <a:rPr lang="en" sz="1900"/>
              <a:t> evidence corroborating original study: </a:t>
            </a:r>
            <a:endParaRPr sz="1900"/>
          </a:p>
          <a:p>
            <a:pPr indent="0" lvl="0" marL="0" rtl="0" algn="l">
              <a:spcBef>
                <a:spcPts val="200"/>
              </a:spcBef>
              <a:spcAft>
                <a:spcPts val="0"/>
              </a:spcAft>
              <a:buNone/>
            </a:pPr>
            <a:r>
              <a:t/>
            </a:r>
            <a:endParaRPr sz="1900"/>
          </a:p>
          <a:p>
            <a:pPr indent="0" lvl="0" marL="0" rtl="0" algn="l">
              <a:spcBef>
                <a:spcPts val="0"/>
              </a:spcBef>
              <a:spcAft>
                <a:spcPts val="0"/>
              </a:spcAft>
              <a:buNone/>
            </a:pPr>
            <a:r>
              <a:rPr lang="en" sz="1900"/>
              <a:t>Right heart </a:t>
            </a:r>
            <a:r>
              <a:rPr lang="en" sz="1900"/>
              <a:t>catheterization</a:t>
            </a:r>
            <a:r>
              <a:rPr lang="en" sz="1900"/>
              <a:t> appears to be a </a:t>
            </a:r>
            <a:r>
              <a:rPr b="1" lang="en" sz="1900"/>
              <a:t>harmful</a:t>
            </a:r>
            <a:r>
              <a:rPr lang="en" sz="1900"/>
              <a:t> intervention overall — But average treatment effect obscures treatment </a:t>
            </a:r>
            <a:r>
              <a:rPr b="1" lang="en" sz="1900"/>
              <a:t>individualization</a:t>
            </a:r>
            <a:r>
              <a:rPr lang="en" sz="1900"/>
              <a:t>  </a:t>
            </a:r>
            <a:endParaRPr sz="1900"/>
          </a:p>
          <a:p>
            <a:pPr indent="0" lvl="0" marL="0" rtl="0" algn="l">
              <a:spcBef>
                <a:spcPts val="200"/>
              </a:spcBef>
              <a:spcAft>
                <a:spcPts val="0"/>
              </a:spcAft>
              <a:buNone/>
            </a:pPr>
            <a:r>
              <a:t/>
            </a:r>
            <a:endParaRPr sz="1900"/>
          </a:p>
          <a:p>
            <a:pPr indent="0" lvl="0" marL="0" rtl="0" algn="l">
              <a:spcBef>
                <a:spcPts val="200"/>
              </a:spcBef>
              <a:spcAft>
                <a:spcPts val="0"/>
              </a:spcAft>
              <a:buNone/>
            </a:pPr>
            <a:r>
              <a:t/>
            </a:r>
            <a:endParaRPr sz="1900"/>
          </a:p>
          <a:p>
            <a:pPr indent="0" lvl="0" marL="0" rtl="0" algn="l">
              <a:spcBef>
                <a:spcPts val="200"/>
              </a:spcBef>
              <a:spcAft>
                <a:spcPts val="0"/>
              </a:spcAft>
              <a:buNone/>
            </a:pPr>
            <a:r>
              <a:t/>
            </a:r>
            <a:endParaRPr sz="1900"/>
          </a:p>
          <a:p>
            <a:pPr indent="0" lvl="0" marL="0" rtl="0" algn="l">
              <a:spcBef>
                <a:spcPts val="200"/>
              </a:spcBef>
              <a:spcAft>
                <a:spcPts val="0"/>
              </a:spcAft>
              <a:buNone/>
            </a:pPr>
            <a:r>
              <a:t/>
            </a:r>
            <a:endParaRPr sz="1900"/>
          </a:p>
        </p:txBody>
      </p:sp>
      <p:graphicFrame>
        <p:nvGraphicFramePr>
          <p:cNvPr id="705" name="Google Shape;705;p79"/>
          <p:cNvGraphicFramePr/>
          <p:nvPr/>
        </p:nvGraphicFramePr>
        <p:xfrm>
          <a:off x="791300" y="2571750"/>
          <a:ext cx="3000000" cy="3000000"/>
        </p:xfrm>
        <a:graphic>
          <a:graphicData uri="http://schemas.openxmlformats.org/drawingml/2006/table">
            <a:tbl>
              <a:tblPr>
                <a:noFill/>
                <a:tableStyleId>{7226E053-86AA-4E5F-A95A-EE5533B3B5F2}</a:tableStyleId>
              </a:tblPr>
              <a:tblGrid>
                <a:gridCol w="2346200"/>
                <a:gridCol w="2326150"/>
              </a:tblGrid>
              <a:tr h="562250">
                <a:tc>
                  <a:txBody>
                    <a:bodyPr/>
                    <a:lstStyle/>
                    <a:p>
                      <a:pPr indent="0" lvl="0" marL="0" rtl="0" algn="l">
                        <a:spcBef>
                          <a:spcPts val="0"/>
                        </a:spcBef>
                        <a:spcAft>
                          <a:spcPts val="0"/>
                        </a:spcAft>
                        <a:buNone/>
                      </a:pPr>
                      <a:r>
                        <a:t/>
                      </a:r>
                      <a:endParaRPr>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9525">
                      <a:solidFill>
                        <a:srgbClr val="F38C92"/>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8C92"/>
                    </a:solidFill>
                  </a:tcPr>
                </a:tc>
                <a:tc>
                  <a:txBody>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9525">
                      <a:solidFill>
                        <a:srgbClr val="F38C9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38C92"/>
                    </a:solidFill>
                  </a:tcPr>
                </a:tc>
              </a:tr>
              <a:tr h="1213200">
                <a:tc>
                  <a:txBody>
                    <a:bodyPr/>
                    <a:lstStyle/>
                    <a:p>
                      <a:pPr indent="0" lvl="0" marL="0" rtl="0" algn="l">
                        <a:spcBef>
                          <a:spcPts val="0"/>
                        </a:spcBef>
                        <a:spcAft>
                          <a:spcPts val="0"/>
                        </a:spcAft>
                        <a:buNone/>
                      </a:pPr>
                      <a:r>
                        <a:rPr b="1" lang="en" sz="1200">
                          <a:latin typeface="Calibri"/>
                          <a:ea typeface="Calibri"/>
                          <a:cs typeface="Calibri"/>
                          <a:sym typeface="Calibri"/>
                        </a:rPr>
                        <a:t>Binary outcome analysis</a:t>
                      </a:r>
                      <a:endParaRPr b="1" sz="1200">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solidFill>
                            <a:schemeClr val="dk1"/>
                          </a:solidFill>
                          <a:latin typeface="Calibri"/>
                          <a:ea typeface="Calibri"/>
                          <a:cs typeface="Calibri"/>
                          <a:sym typeface="Calibri"/>
                        </a:rPr>
                        <a:t>Cancer status</a:t>
                      </a:r>
                      <a:endParaRPr b="1"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b="1" lang="en" sz="1200">
                          <a:latin typeface="Calibri"/>
                          <a:ea typeface="Calibri"/>
                          <a:cs typeface="Calibri"/>
                          <a:sym typeface="Calibri"/>
                        </a:rPr>
                        <a:t>Primary disease category</a:t>
                      </a:r>
                      <a:endParaRPr b="1"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Calibri"/>
                          <a:ea typeface="Calibri"/>
                          <a:cs typeface="Calibri"/>
                          <a:sym typeface="Calibri"/>
                        </a:rPr>
                        <a:t>Time-to-event</a:t>
                      </a:r>
                      <a:r>
                        <a:rPr b="1" lang="en" sz="1200">
                          <a:solidFill>
                            <a:schemeClr val="dk1"/>
                          </a:solidFill>
                          <a:latin typeface="Calibri"/>
                          <a:ea typeface="Calibri"/>
                          <a:cs typeface="Calibri"/>
                          <a:sym typeface="Calibri"/>
                        </a:rPr>
                        <a:t> analysis</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Blood pressure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 sz="1200">
                          <a:latin typeface="Calibri"/>
                          <a:ea typeface="Calibri"/>
                          <a:cs typeface="Calibri"/>
                          <a:sym typeface="Calibri"/>
                        </a:rPr>
                        <a:t>Respiratory rate</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b="1" lang="en" sz="1200">
                          <a:latin typeface="Calibri"/>
                          <a:ea typeface="Calibri"/>
                          <a:cs typeface="Calibri"/>
                          <a:sym typeface="Calibri"/>
                        </a:rPr>
                        <a:t>Primary disease category</a:t>
                      </a:r>
                      <a:endParaRPr b="1" sz="1200">
                        <a:latin typeface="Calibri"/>
                        <a:ea typeface="Calibri"/>
                        <a:cs typeface="Calibri"/>
                        <a:sym typeface="Calibri"/>
                      </a:endParaRPr>
                    </a:p>
                  </a:txBody>
                  <a:tcPr marT="91425" marB="91425" marR="91425" marL="91425">
                    <a:lnL cap="flat" cmpd="sng" w="9525">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706" name="Google Shape;706;p79"/>
          <p:cNvSpPr txBox="1"/>
          <p:nvPr/>
        </p:nvSpPr>
        <p:spPr>
          <a:xfrm>
            <a:off x="866275" y="2673400"/>
            <a:ext cx="4521300" cy="6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dk1"/>
                </a:solidFill>
                <a:latin typeface="Calibri"/>
                <a:ea typeface="Calibri"/>
                <a:cs typeface="Calibri"/>
                <a:sym typeface="Calibri"/>
              </a:rPr>
              <a:t>What factors drive heterogeneity for RHC treatment effect? </a:t>
            </a:r>
            <a:endParaRPr b="1" sz="1600">
              <a:solidFill>
                <a:schemeClr val="dk1"/>
              </a:solidFill>
              <a:latin typeface="Calibri"/>
              <a:ea typeface="Calibri"/>
              <a:cs typeface="Calibri"/>
              <a:sym typeface="Calibri"/>
            </a:endParaRPr>
          </a:p>
        </p:txBody>
      </p:sp>
      <p:sp>
        <p:nvSpPr>
          <p:cNvPr id="707" name="Google Shape;707;p79"/>
          <p:cNvSpPr txBox="1"/>
          <p:nvPr/>
        </p:nvSpPr>
        <p:spPr>
          <a:xfrm>
            <a:off x="6151325" y="3133225"/>
            <a:ext cx="2354400" cy="13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Expanding composite multi-model framework to other interventions!</a:t>
            </a:r>
            <a:endParaRPr b="1" sz="1800">
              <a:solidFill>
                <a:schemeClr val="dk1"/>
              </a:solidFill>
              <a:latin typeface="Calibri"/>
              <a:ea typeface="Calibri"/>
              <a:cs typeface="Calibri"/>
              <a:sym typeface="Calibri"/>
            </a:endParaRPr>
          </a:p>
        </p:txBody>
      </p:sp>
      <p:sp>
        <p:nvSpPr>
          <p:cNvPr id="708" name="Google Shape;708;p79"/>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0"/>
          <p:cNvSpPr txBox="1"/>
          <p:nvPr>
            <p:ph type="title"/>
          </p:nvPr>
        </p:nvSpPr>
        <p:spPr>
          <a:xfrm>
            <a:off x="356100" y="515474"/>
            <a:ext cx="7886700" cy="735000"/>
          </a:xfrm>
          <a:prstGeom prst="rect">
            <a:avLst/>
          </a:prstGeom>
        </p:spPr>
        <p:txBody>
          <a:bodyPr anchorCtr="0" anchor="b" bIns="22850" lIns="45725" spcFirstLastPara="1" rIns="45725" wrap="square" tIns="22850">
            <a:normAutofit/>
          </a:bodyPr>
          <a:lstStyle/>
          <a:p>
            <a:pPr indent="0" lvl="0" marL="0" rtl="0" algn="ctr">
              <a:spcBef>
                <a:spcPts val="0"/>
              </a:spcBef>
              <a:spcAft>
                <a:spcPts val="0"/>
              </a:spcAft>
              <a:buNone/>
            </a:pPr>
            <a:r>
              <a:rPr lang="en"/>
              <a:t>Acknowledgements</a:t>
            </a:r>
            <a:endParaRPr/>
          </a:p>
        </p:txBody>
      </p:sp>
      <p:sp>
        <p:nvSpPr>
          <p:cNvPr id="714" name="Google Shape;714;p80"/>
          <p:cNvSpPr txBox="1"/>
          <p:nvPr>
            <p:ph idx="1" type="body"/>
          </p:nvPr>
        </p:nvSpPr>
        <p:spPr>
          <a:xfrm>
            <a:off x="612900" y="1659325"/>
            <a:ext cx="7059300" cy="1690500"/>
          </a:xfrm>
          <a:prstGeom prst="rect">
            <a:avLst/>
          </a:prstGeom>
        </p:spPr>
        <p:txBody>
          <a:bodyPr anchorCtr="0" anchor="t" bIns="22850" lIns="45725" spcFirstLastPara="1" rIns="45725" wrap="square" tIns="22850">
            <a:noAutofit/>
          </a:bodyPr>
          <a:lstStyle/>
          <a:p>
            <a:pPr indent="0" lvl="0" marL="0" rtl="0" algn="l">
              <a:spcBef>
                <a:spcPts val="200"/>
              </a:spcBef>
              <a:spcAft>
                <a:spcPts val="0"/>
              </a:spcAft>
              <a:buNone/>
            </a:pPr>
            <a:r>
              <a:rPr lang="en" sz="1800">
                <a:solidFill>
                  <a:schemeClr val="lt1"/>
                </a:solidFill>
              </a:rPr>
              <a:t>We would like to thank </a:t>
            </a:r>
            <a:r>
              <a:rPr b="1" lang="en" sz="1800">
                <a:solidFill>
                  <a:schemeClr val="lt1"/>
                </a:solidFill>
              </a:rPr>
              <a:t>Dr. Fan Li </a:t>
            </a:r>
            <a:r>
              <a:rPr lang="en" sz="1800">
                <a:solidFill>
                  <a:schemeClr val="lt1"/>
                </a:solidFill>
              </a:rPr>
              <a:t>and </a:t>
            </a:r>
            <a:r>
              <a:rPr b="1" lang="en" sz="1800">
                <a:solidFill>
                  <a:schemeClr val="lt1"/>
                </a:solidFill>
              </a:rPr>
              <a:t>Dr. Lee Kennedy-Shaffer</a:t>
            </a:r>
            <a:r>
              <a:rPr lang="en" sz="1800">
                <a:solidFill>
                  <a:schemeClr val="lt1"/>
                </a:solidFill>
              </a:rPr>
              <a:t> for making this research possible, as well as our amazing graduate student instructors </a:t>
            </a:r>
            <a:r>
              <a:rPr b="1" lang="en" sz="1800">
                <a:solidFill>
                  <a:schemeClr val="lt1"/>
                </a:solidFill>
              </a:rPr>
              <a:t>Jiaqi Tong</a:t>
            </a:r>
            <a:r>
              <a:rPr lang="en" sz="1800">
                <a:solidFill>
                  <a:schemeClr val="lt1"/>
                </a:solidFill>
              </a:rPr>
              <a:t> and </a:t>
            </a:r>
            <a:r>
              <a:rPr b="1" lang="en" sz="1800">
                <a:solidFill>
                  <a:schemeClr val="lt1"/>
                </a:solidFill>
              </a:rPr>
              <a:t>Xi Fang</a:t>
            </a:r>
            <a:r>
              <a:rPr lang="en" sz="1800">
                <a:solidFill>
                  <a:schemeClr val="lt1"/>
                </a:solidFill>
              </a:rPr>
              <a:t> for their continued support and guidance throughout the projects. We would also like to thank the </a:t>
            </a:r>
            <a:r>
              <a:rPr b="1" lang="en" sz="1800">
                <a:solidFill>
                  <a:schemeClr val="lt1"/>
                </a:solidFill>
              </a:rPr>
              <a:t>entire BDSY team, </a:t>
            </a:r>
            <a:r>
              <a:rPr lang="en" sz="1800">
                <a:solidFill>
                  <a:schemeClr val="lt1"/>
                </a:solidFill>
              </a:rPr>
              <a:t>especially </a:t>
            </a:r>
            <a:r>
              <a:rPr b="1" lang="en" sz="1800">
                <a:solidFill>
                  <a:schemeClr val="lt1"/>
                </a:solidFill>
              </a:rPr>
              <a:t>Dr. Bhramar Mukherjee,</a:t>
            </a:r>
            <a:r>
              <a:rPr lang="en" sz="1800">
                <a:solidFill>
                  <a:schemeClr val="lt1"/>
                </a:solidFill>
              </a:rPr>
              <a:t> for organizing this program and </a:t>
            </a:r>
            <a:r>
              <a:rPr lang="en" sz="1800">
                <a:solidFill>
                  <a:schemeClr val="lt1"/>
                </a:solidFill>
              </a:rPr>
              <a:t>guiding us in making an impact through our research. </a:t>
            </a:r>
            <a:endParaRPr sz="1800">
              <a:solidFill>
                <a:schemeClr val="lt1"/>
              </a:solidFill>
            </a:endParaRPr>
          </a:p>
        </p:txBody>
      </p:sp>
      <p:sp>
        <p:nvSpPr>
          <p:cNvPr id="715" name="Google Shape;715;p80"/>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81"/>
          <p:cNvSpPr txBox="1"/>
          <p:nvPr/>
        </p:nvSpPr>
        <p:spPr>
          <a:xfrm>
            <a:off x="248050" y="218300"/>
            <a:ext cx="8382000" cy="670200"/>
          </a:xfrm>
          <a:prstGeom prst="rect">
            <a:avLst/>
          </a:prstGeom>
          <a:noFill/>
          <a:ln>
            <a:noFill/>
          </a:ln>
        </p:spPr>
        <p:txBody>
          <a:bodyPr anchorCtr="0" anchor="t" bIns="45725" lIns="45725" spcFirstLastPara="1" rIns="45725" wrap="square" tIns="45725">
            <a:noAutofit/>
          </a:bodyPr>
          <a:lstStyle/>
          <a:p>
            <a:pPr indent="0" lvl="0" marL="0" rtl="0" algn="l">
              <a:lnSpc>
                <a:spcPct val="159979"/>
              </a:lnSpc>
              <a:spcBef>
                <a:spcPts val="0"/>
              </a:spcBef>
              <a:spcAft>
                <a:spcPts val="0"/>
              </a:spcAft>
              <a:buClr>
                <a:schemeClr val="dk1"/>
              </a:buClr>
              <a:buSzPts val="600"/>
              <a:buFont typeface="Arial"/>
              <a:buNone/>
            </a:pPr>
            <a:r>
              <a:rPr b="1" lang="en" sz="3000">
                <a:solidFill>
                  <a:schemeClr val="lt1"/>
                </a:solidFill>
                <a:latin typeface="Calibri"/>
                <a:ea typeface="Calibri"/>
                <a:cs typeface="Calibri"/>
                <a:sym typeface="Calibri"/>
              </a:rPr>
              <a:t>References (Average Treatment Effect)</a:t>
            </a:r>
            <a:endParaRPr b="1" sz="3000">
              <a:solidFill>
                <a:schemeClr val="lt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721" name="Google Shape;721;p81"/>
          <p:cNvSpPr txBox="1"/>
          <p:nvPr/>
        </p:nvSpPr>
        <p:spPr>
          <a:xfrm>
            <a:off x="286150" y="825750"/>
            <a:ext cx="7651200" cy="4068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Clr>
                <a:schemeClr val="dk1"/>
              </a:buClr>
              <a:buSzPts val="1100"/>
              <a:buFont typeface="Arial"/>
              <a:buNone/>
            </a:pPr>
            <a:r>
              <a:rPr lang="en" sz="1000">
                <a:solidFill>
                  <a:schemeClr val="lt1"/>
                </a:solidFill>
                <a:latin typeface="Calibri"/>
                <a:ea typeface="Calibri"/>
                <a:cs typeface="Calibri"/>
                <a:sym typeface="Calibri"/>
              </a:rPr>
              <a:t>Manda, Y. R., &amp; Baradhi, K. M. (2023). Cardiac Catheterization Risks and Complications. PubMed; StatPearls Publishing. https://www.ncbi.nlm.nih.gov/books/NBK531461</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Katbamna, B., Wu, L., Rodriguez, M., King, P., Schilling, J., Mahar, J., Nair, A. P., Jneid, H., Klings, E. S., Weinhouse, G. L., Mazimba, S., Simon, M. A., Strauss, M., &amp; Krittanawong, C. (2024). The uses of right heart catheterization in cardio-pulmonary disease: State-of-the-art. American Heart Journal Plus: Cardiology Research and Practice, 49, 100488. https://doi.org/10.1016/j.ahjo.2024.100488</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Connors A.F., Dawson N.V., Desbiens N.A., et al. (1995). A Controlled Trial to Improve Care for Seriously III Hospitalized Patients: The Study to Understand Prognoses and Preferences for Outcomes and Risks of Treatments (SUPPORT). JAMA. 1995;274(20):1591–1598. https://jamanetwork.com/journals/jama/fullarticle/391724</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Naimi, A. I., &amp; Whitcomb, B. W. (2023). Defining and Identifying Average Treatment Effects. American Journal of Epidemiology. https://doi.org/10.1093/aje/kwad012</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Austin, P. C. (2011). An Introduction to Propensity Score Methods for Reducing the Effects of Confounding in Observational Studies. Multivariate Behavioral Research, 46(3), 399–424.</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Funk, M. J., Westreich, D., Wiesen, C., Stürmer, T., Brookhart, M. A., &amp; Davidian, M. (2011). Doubly Robust Estimation of Causal Effects. American Journal of Epidemiology, 173(7), 761–767. https://doi.org/10.1093/aje/kwq439</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Luque‐Fernandez, M. A., Schomaker, M., Rachet, B., &amp; Schnitzer, M. E. (2018). Targeted maximum likelihood estimation for a binary treatment: A tutorial. Statistics in Medicine, 37(16), 2530–2546. https://doi.org/10.1002/sim.7628‌</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Tan, Y. V., &amp; Roy, J. (2019). Bayesian additive regression trees and the General BART model. Statistics in Medicine, 38(25), 5048–5069. https://doi.org/10.1002/sim.8347</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200">
              <a:solidFill>
                <a:schemeClr val="lt1"/>
              </a:solidFill>
              <a:latin typeface="Calibri"/>
              <a:ea typeface="Calibri"/>
              <a:cs typeface="Calibri"/>
              <a:sym typeface="Calibri"/>
            </a:endParaRPr>
          </a:p>
        </p:txBody>
      </p:sp>
      <p:sp>
        <p:nvSpPr>
          <p:cNvPr id="722" name="Google Shape;722;p81"/>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2"/>
          <p:cNvSpPr txBox="1"/>
          <p:nvPr>
            <p:ph idx="1" type="body"/>
          </p:nvPr>
        </p:nvSpPr>
        <p:spPr>
          <a:xfrm>
            <a:off x="279900" y="891525"/>
            <a:ext cx="7580700" cy="3230700"/>
          </a:xfrm>
          <a:prstGeom prst="rect">
            <a:avLst/>
          </a:prstGeom>
        </p:spPr>
        <p:txBody>
          <a:bodyPr anchorCtr="0" anchor="t" bIns="22850" lIns="45725" spcFirstLastPara="1" rIns="45725" wrap="square" tIns="22850">
            <a:noAutofit/>
          </a:bodyPr>
          <a:lstStyle/>
          <a:p>
            <a:pPr indent="0" lvl="0" marL="0" rtl="0" algn="l">
              <a:lnSpc>
                <a:spcPct val="80000"/>
              </a:lnSpc>
              <a:spcBef>
                <a:spcPts val="200"/>
              </a:spcBef>
              <a:spcAft>
                <a:spcPts val="0"/>
              </a:spcAft>
              <a:buSzPts val="440"/>
              <a:buNone/>
            </a:pPr>
            <a:r>
              <a:rPr lang="en" sz="1080">
                <a:solidFill>
                  <a:schemeClr val="lt1"/>
                </a:solidFill>
              </a:rPr>
              <a:t>Künzel, S. R., Sekhon, J. S., Bickel, P. J., &amp; Yu, B. (2019). Metalearners for estimating heterogeneous treatment effects using machine learning. Proceedings of the National Academy of Sciences, 116(10), 4156‑4165. [https://doi.org/10.1073/pnas.1804597116](https://doi.org/10.1073/pnas.1804597116)</a:t>
            </a:r>
            <a:endParaRPr sz="1080">
              <a:solidFill>
                <a:schemeClr val="lt1"/>
              </a:solidFill>
            </a:endParaRPr>
          </a:p>
          <a:p>
            <a:pPr indent="0" lvl="0" marL="0" rtl="0" algn="l">
              <a:lnSpc>
                <a:spcPct val="80000"/>
              </a:lnSpc>
              <a:spcBef>
                <a:spcPts val="200"/>
              </a:spcBef>
              <a:spcAft>
                <a:spcPts val="0"/>
              </a:spcAft>
              <a:buSzPts val="440"/>
              <a:buNone/>
            </a:pPr>
            <a:r>
              <a:t/>
            </a:r>
            <a:endParaRPr sz="1080">
              <a:solidFill>
                <a:schemeClr val="lt1"/>
              </a:solidFill>
            </a:endParaRPr>
          </a:p>
          <a:p>
            <a:pPr indent="0" lvl="0" marL="0" rtl="0" algn="l">
              <a:lnSpc>
                <a:spcPct val="80000"/>
              </a:lnSpc>
              <a:spcBef>
                <a:spcPts val="200"/>
              </a:spcBef>
              <a:spcAft>
                <a:spcPts val="0"/>
              </a:spcAft>
              <a:buSzPts val="440"/>
              <a:buNone/>
            </a:pPr>
            <a:r>
              <a:rPr lang="en" sz="1080">
                <a:solidFill>
                  <a:schemeClr val="lt1"/>
                </a:solidFill>
              </a:rPr>
              <a:t>Nie, X., &amp; Wager, S. (2021). Quasi‑Oracle Estimation of Heterogeneous Treatment Effects. Biometrika, 108(2), 299‑319. Preprint: [https://arxiv.org/abs/1712.04912](https://arxiv.org/abs/1712.04912)</a:t>
            </a:r>
            <a:endParaRPr sz="1080">
              <a:solidFill>
                <a:schemeClr val="lt1"/>
              </a:solidFill>
            </a:endParaRPr>
          </a:p>
          <a:p>
            <a:pPr indent="0" lvl="0" marL="0" rtl="0" algn="l">
              <a:lnSpc>
                <a:spcPct val="80000"/>
              </a:lnSpc>
              <a:spcBef>
                <a:spcPts val="200"/>
              </a:spcBef>
              <a:spcAft>
                <a:spcPts val="0"/>
              </a:spcAft>
              <a:buSzPts val="440"/>
              <a:buNone/>
            </a:pPr>
            <a:r>
              <a:t/>
            </a:r>
            <a:endParaRPr sz="1080">
              <a:solidFill>
                <a:schemeClr val="lt1"/>
              </a:solidFill>
            </a:endParaRPr>
          </a:p>
          <a:p>
            <a:pPr indent="0" lvl="0" marL="0" rtl="0" algn="l">
              <a:lnSpc>
                <a:spcPct val="80000"/>
              </a:lnSpc>
              <a:spcBef>
                <a:spcPts val="200"/>
              </a:spcBef>
              <a:spcAft>
                <a:spcPts val="0"/>
              </a:spcAft>
              <a:buSzPts val="440"/>
              <a:buNone/>
            </a:pPr>
            <a:r>
              <a:rPr lang="en" sz="1080">
                <a:solidFill>
                  <a:schemeClr val="lt1"/>
                </a:solidFill>
              </a:rPr>
              <a:t>Chipman, H. A., George, E. I., &amp; McCulloch, R. E. (2010). BART: Bayesian additive regression trees. The Annals of Applied Statistics, 4(1), 266‑298. [https://doi.org/10.1214/09‑AOAS285](https://doi.org/10.1214/09‑AOAS285)</a:t>
            </a:r>
            <a:endParaRPr sz="1080">
              <a:solidFill>
                <a:schemeClr val="lt1"/>
              </a:solidFill>
            </a:endParaRPr>
          </a:p>
          <a:p>
            <a:pPr indent="0" lvl="0" marL="0" rtl="0" algn="l">
              <a:lnSpc>
                <a:spcPct val="80000"/>
              </a:lnSpc>
              <a:spcBef>
                <a:spcPts val="200"/>
              </a:spcBef>
              <a:spcAft>
                <a:spcPts val="0"/>
              </a:spcAft>
              <a:buSzPts val="440"/>
              <a:buNone/>
            </a:pPr>
            <a:r>
              <a:t/>
            </a:r>
            <a:endParaRPr sz="1080">
              <a:solidFill>
                <a:schemeClr val="lt1"/>
              </a:solidFill>
            </a:endParaRPr>
          </a:p>
          <a:p>
            <a:pPr indent="0" lvl="0" marL="0" rtl="0" algn="l">
              <a:lnSpc>
                <a:spcPct val="80000"/>
              </a:lnSpc>
              <a:spcBef>
                <a:spcPts val="200"/>
              </a:spcBef>
              <a:spcAft>
                <a:spcPts val="0"/>
              </a:spcAft>
              <a:buSzPts val="440"/>
              <a:buNone/>
            </a:pPr>
            <a:r>
              <a:rPr lang="en" sz="1080">
                <a:solidFill>
                  <a:schemeClr val="lt1"/>
                </a:solidFill>
              </a:rPr>
              <a:t>Rubin, D. B. (1980). Randomization analysis of experimental data: The Fisher randomization test comment. Journal of the American Statistical Association, 75(371), 591‑593. [https://doi.org/10.1080/01621459.1980.10483031](https://doi.org/10.1080/01621459.1980.10483031)</a:t>
            </a:r>
            <a:endParaRPr sz="1080">
              <a:solidFill>
                <a:schemeClr val="lt1"/>
              </a:solidFill>
            </a:endParaRPr>
          </a:p>
          <a:p>
            <a:pPr indent="0" lvl="0" marL="0" rtl="0" algn="l">
              <a:lnSpc>
                <a:spcPct val="80000"/>
              </a:lnSpc>
              <a:spcBef>
                <a:spcPts val="200"/>
              </a:spcBef>
              <a:spcAft>
                <a:spcPts val="0"/>
              </a:spcAft>
              <a:buSzPts val="440"/>
              <a:buNone/>
            </a:pPr>
            <a:r>
              <a:t/>
            </a:r>
            <a:endParaRPr sz="1080">
              <a:solidFill>
                <a:schemeClr val="lt1"/>
              </a:solidFill>
            </a:endParaRPr>
          </a:p>
          <a:p>
            <a:pPr indent="0" lvl="0" marL="0" rtl="0" algn="l">
              <a:lnSpc>
                <a:spcPct val="80000"/>
              </a:lnSpc>
              <a:spcBef>
                <a:spcPts val="200"/>
              </a:spcBef>
              <a:spcAft>
                <a:spcPts val="0"/>
              </a:spcAft>
              <a:buSzPts val="440"/>
              <a:buNone/>
            </a:pPr>
            <a:r>
              <a:rPr lang="en" sz="1080">
                <a:solidFill>
                  <a:schemeClr val="lt1"/>
                </a:solidFill>
              </a:rPr>
              <a:t>Rosenbaum, P. R., &amp; Rubin, D. B. (1983). The central role of the propensity score in observational studies for causal effects. *Biometrika, 70*(1), 41‑55. [https://doi.org/10.1093/biomet/70.1.41](https://doi.org/10.1093/biomet/70.1.41)</a:t>
            </a:r>
            <a:endParaRPr sz="1080">
              <a:solidFill>
                <a:schemeClr val="lt1"/>
              </a:solidFill>
            </a:endParaRPr>
          </a:p>
          <a:p>
            <a:pPr indent="0" lvl="0" marL="0" rtl="0" algn="l">
              <a:lnSpc>
                <a:spcPct val="80000"/>
              </a:lnSpc>
              <a:spcBef>
                <a:spcPts val="200"/>
              </a:spcBef>
              <a:spcAft>
                <a:spcPts val="0"/>
              </a:spcAft>
              <a:buSzPts val="440"/>
              <a:buNone/>
            </a:pPr>
            <a:r>
              <a:t/>
            </a:r>
            <a:endParaRPr sz="1080">
              <a:solidFill>
                <a:schemeClr val="lt1"/>
              </a:solidFill>
            </a:endParaRPr>
          </a:p>
          <a:p>
            <a:pPr indent="0" lvl="0" marL="0" rtl="0" algn="l">
              <a:lnSpc>
                <a:spcPct val="80000"/>
              </a:lnSpc>
              <a:spcBef>
                <a:spcPts val="200"/>
              </a:spcBef>
              <a:spcAft>
                <a:spcPts val="0"/>
              </a:spcAft>
              <a:buSzPts val="440"/>
              <a:buNone/>
            </a:pPr>
            <a:r>
              <a:rPr lang="en" sz="1080">
                <a:solidFill>
                  <a:schemeClr val="lt1"/>
                </a:solidFill>
              </a:rPr>
              <a:t>Crump, R. K., Hotz, V. J., Imbens, G. W., &amp; Mitnik, O. A. (2009). Dealing with limited overlap in estimation of average treatment effects. Biometrika, 96(1), 187‑199. [https://doi.org/10.1093/biomet/asn055](https://doi.org/10.1093/biomet/asn055)</a:t>
            </a:r>
            <a:endParaRPr sz="1080">
              <a:solidFill>
                <a:schemeClr val="lt1"/>
              </a:solidFill>
            </a:endParaRPr>
          </a:p>
          <a:p>
            <a:pPr indent="0" lvl="0" marL="0" rtl="0" algn="l">
              <a:lnSpc>
                <a:spcPct val="80000"/>
              </a:lnSpc>
              <a:spcBef>
                <a:spcPts val="200"/>
              </a:spcBef>
              <a:spcAft>
                <a:spcPts val="0"/>
              </a:spcAft>
              <a:buSzPts val="440"/>
              <a:buNone/>
            </a:pPr>
            <a:r>
              <a:t/>
            </a:r>
            <a:endParaRPr sz="1080">
              <a:solidFill>
                <a:schemeClr val="lt1"/>
              </a:solidFill>
            </a:endParaRPr>
          </a:p>
        </p:txBody>
      </p:sp>
      <p:sp>
        <p:nvSpPr>
          <p:cNvPr id="728" name="Google Shape;728;p82"/>
          <p:cNvSpPr txBox="1"/>
          <p:nvPr/>
        </p:nvSpPr>
        <p:spPr>
          <a:xfrm>
            <a:off x="248050" y="218288"/>
            <a:ext cx="7393200" cy="670200"/>
          </a:xfrm>
          <a:prstGeom prst="rect">
            <a:avLst/>
          </a:prstGeom>
          <a:noFill/>
          <a:ln>
            <a:noFill/>
          </a:ln>
        </p:spPr>
        <p:txBody>
          <a:bodyPr anchorCtr="0" anchor="t" bIns="45725" lIns="45725" spcFirstLastPara="1" rIns="45725" wrap="square" tIns="45725">
            <a:noAutofit/>
          </a:bodyPr>
          <a:lstStyle/>
          <a:p>
            <a:pPr indent="0" lvl="0" marL="0" rtl="0" algn="l">
              <a:lnSpc>
                <a:spcPct val="159979"/>
              </a:lnSpc>
              <a:spcBef>
                <a:spcPts val="0"/>
              </a:spcBef>
              <a:spcAft>
                <a:spcPts val="0"/>
              </a:spcAft>
              <a:buClr>
                <a:schemeClr val="dk1"/>
              </a:buClr>
              <a:buSzPts val="600"/>
              <a:buFont typeface="Arial"/>
              <a:buNone/>
            </a:pPr>
            <a:r>
              <a:rPr b="1" lang="en" sz="3000">
                <a:solidFill>
                  <a:schemeClr val="lt1"/>
                </a:solidFill>
                <a:latin typeface="Calibri"/>
                <a:ea typeface="Calibri"/>
                <a:cs typeface="Calibri"/>
                <a:sym typeface="Calibri"/>
              </a:rPr>
              <a:t>References (Binary HTE Analysis)</a:t>
            </a:r>
            <a:endParaRPr b="1" sz="3000">
              <a:solidFill>
                <a:schemeClr val="lt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729" name="Google Shape;729;p82"/>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664340" y="445541"/>
            <a:ext cx="4114800" cy="5715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The Dataset</a:t>
            </a:r>
            <a:endParaRPr/>
          </a:p>
        </p:txBody>
      </p:sp>
      <p:sp>
        <p:nvSpPr>
          <p:cNvPr id="222" name="Google Shape;222;p38"/>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23" name="Google Shape;223;p38"/>
          <p:cNvGraphicFramePr/>
          <p:nvPr/>
        </p:nvGraphicFramePr>
        <p:xfrm>
          <a:off x="664350" y="1154825"/>
          <a:ext cx="3000000" cy="3000000"/>
        </p:xfrm>
        <a:graphic>
          <a:graphicData uri="http://schemas.openxmlformats.org/drawingml/2006/table">
            <a:tbl>
              <a:tblPr>
                <a:noFill/>
                <a:tableStyleId>{7226E053-86AA-4E5F-A95A-EE5533B3B5F2}</a:tableStyleId>
              </a:tblPr>
              <a:tblGrid>
                <a:gridCol w="2276950"/>
                <a:gridCol w="2276950"/>
                <a:gridCol w="2276950"/>
              </a:tblGrid>
              <a:tr h="381000">
                <a:tc>
                  <a:txBody>
                    <a:bodyPr/>
                    <a:lstStyle/>
                    <a:p>
                      <a:pPr indent="0" lvl="0" marL="0" rtl="0" algn="l">
                        <a:lnSpc>
                          <a:spcPct val="115000"/>
                        </a:lnSpc>
                        <a:spcBef>
                          <a:spcPts val="0"/>
                        </a:spcBef>
                        <a:spcAft>
                          <a:spcPts val="0"/>
                        </a:spcAft>
                        <a:buNone/>
                      </a:pPr>
                      <a:r>
                        <a:rPr b="1" lang="en" sz="1600">
                          <a:latin typeface="Calibri"/>
                          <a:ea typeface="Calibri"/>
                          <a:cs typeface="Calibri"/>
                          <a:sym typeface="Calibri"/>
                        </a:rPr>
                        <a:t>55 Covariates</a:t>
                      </a:r>
                      <a:endParaRPr b="1" sz="1600">
                        <a:latin typeface="Calibri"/>
                        <a:ea typeface="Calibri"/>
                        <a:cs typeface="Calibri"/>
                        <a:sym typeface="Calibri"/>
                      </a:endParaRPr>
                    </a:p>
                  </a:txBody>
                  <a:tcPr marT="91425" marB="91425" marR="91425" marL="91425"/>
                </a:tc>
                <a:tc>
                  <a:txBody>
                    <a:bodyPr/>
                    <a:lstStyle/>
                    <a:p>
                      <a:pPr indent="0" lvl="0" marL="0" rtl="0" algn="l">
                        <a:lnSpc>
                          <a:spcPct val="115000"/>
                        </a:lnSpc>
                        <a:spcBef>
                          <a:spcPts val="0"/>
                        </a:spcBef>
                        <a:spcAft>
                          <a:spcPts val="0"/>
                        </a:spcAft>
                        <a:buNone/>
                      </a:pPr>
                      <a:r>
                        <a:rPr b="1" lang="en" sz="1600">
                          <a:latin typeface="Calibri"/>
                          <a:ea typeface="Calibri"/>
                          <a:cs typeface="Calibri"/>
                          <a:sym typeface="Calibri"/>
                        </a:rPr>
                        <a:t>Treatment</a:t>
                      </a:r>
                      <a:endParaRPr b="1" sz="1600">
                        <a:latin typeface="Calibri"/>
                        <a:ea typeface="Calibri"/>
                        <a:cs typeface="Calibri"/>
                        <a:sym typeface="Calibri"/>
                      </a:endParaRPr>
                    </a:p>
                  </a:txBody>
                  <a:tcPr marT="91425" marB="91425" marR="91425" marL="91425"/>
                </a:tc>
                <a:tc>
                  <a:txBody>
                    <a:bodyPr/>
                    <a:lstStyle/>
                    <a:p>
                      <a:pPr indent="0" lvl="0" marL="0" rtl="0" algn="l">
                        <a:lnSpc>
                          <a:spcPct val="115000"/>
                        </a:lnSpc>
                        <a:spcBef>
                          <a:spcPts val="0"/>
                        </a:spcBef>
                        <a:spcAft>
                          <a:spcPts val="0"/>
                        </a:spcAft>
                        <a:buNone/>
                      </a:pPr>
                      <a:r>
                        <a:rPr b="1" lang="en" sz="1600">
                          <a:latin typeface="Calibri"/>
                          <a:ea typeface="Calibri"/>
                          <a:cs typeface="Calibri"/>
                          <a:sym typeface="Calibri"/>
                        </a:rPr>
                        <a:t>Outcome</a:t>
                      </a:r>
                      <a:endParaRPr b="1" sz="1600">
                        <a:latin typeface="Calibri"/>
                        <a:ea typeface="Calibri"/>
                        <a:cs typeface="Calibri"/>
                        <a:sym typeface="Calibri"/>
                      </a:endParaRPr>
                    </a:p>
                  </a:txBody>
                  <a:tcPr marT="91425" marB="91425" marR="91425" marL="91425"/>
                </a:tc>
              </a:tr>
              <a:tr h="381000">
                <a:tc>
                  <a:txBody>
                    <a:bodyPr/>
                    <a:lstStyle/>
                    <a:p>
                      <a:pPr indent="-228600" lvl="0" marL="228600" rtl="0" algn="l">
                        <a:lnSpc>
                          <a:spcPct val="115000"/>
                        </a:lnSpc>
                        <a:spcBef>
                          <a:spcPts val="0"/>
                        </a:spcBef>
                        <a:spcAft>
                          <a:spcPts val="0"/>
                        </a:spcAft>
                        <a:buSzPts val="900"/>
                        <a:buFont typeface="Calibri"/>
                        <a:buChar char="●"/>
                      </a:pPr>
                      <a:r>
                        <a:rPr lang="en" sz="1600">
                          <a:latin typeface="Calibri"/>
                          <a:ea typeface="Calibri"/>
                          <a:cs typeface="Calibri"/>
                          <a:sym typeface="Calibri"/>
                        </a:rPr>
                        <a:t>Patient demographic</a:t>
                      </a:r>
                      <a:r>
                        <a:rPr lang="en" sz="1600">
                          <a:latin typeface="Calibri"/>
                          <a:ea typeface="Calibri"/>
                          <a:cs typeface="Calibri"/>
                          <a:sym typeface="Calibri"/>
                        </a:rPr>
                        <a:t>s</a:t>
                      </a:r>
                      <a:endParaRPr sz="1600">
                        <a:latin typeface="Calibri"/>
                        <a:ea typeface="Calibri"/>
                        <a:cs typeface="Calibri"/>
                        <a:sym typeface="Calibri"/>
                      </a:endParaRPr>
                    </a:p>
                    <a:p>
                      <a:pPr indent="-228600" lvl="0" marL="228600" rtl="0" algn="l">
                        <a:lnSpc>
                          <a:spcPct val="115000"/>
                        </a:lnSpc>
                        <a:spcBef>
                          <a:spcPts val="0"/>
                        </a:spcBef>
                        <a:spcAft>
                          <a:spcPts val="0"/>
                        </a:spcAft>
                        <a:buSzPts val="900"/>
                        <a:buFont typeface="Calibri"/>
                        <a:buChar char="●"/>
                      </a:pPr>
                      <a:r>
                        <a:rPr lang="en" sz="1600">
                          <a:latin typeface="Calibri"/>
                          <a:ea typeface="Calibri"/>
                          <a:cs typeface="Calibri"/>
                          <a:sym typeface="Calibri"/>
                        </a:rPr>
                        <a:t>Health history</a:t>
                      </a:r>
                      <a:endParaRPr sz="1600">
                        <a:latin typeface="Calibri"/>
                        <a:ea typeface="Calibri"/>
                        <a:cs typeface="Calibri"/>
                        <a:sym typeface="Calibri"/>
                      </a:endParaRPr>
                    </a:p>
                    <a:p>
                      <a:pPr indent="-228600" lvl="0" marL="228600" rtl="0" algn="l">
                        <a:lnSpc>
                          <a:spcPct val="115000"/>
                        </a:lnSpc>
                        <a:spcBef>
                          <a:spcPts val="0"/>
                        </a:spcBef>
                        <a:spcAft>
                          <a:spcPts val="0"/>
                        </a:spcAft>
                        <a:buSzPts val="900"/>
                        <a:buFont typeface="Calibri"/>
                        <a:buChar char="●"/>
                      </a:pPr>
                      <a:r>
                        <a:rPr lang="en" sz="1600">
                          <a:latin typeface="Calibri"/>
                          <a:ea typeface="Calibri"/>
                          <a:cs typeface="Calibri"/>
                          <a:sym typeface="Calibri"/>
                        </a:rPr>
                        <a:t>Physiological information and panels </a:t>
                      </a:r>
                      <a:endParaRPr sz="1600">
                        <a:latin typeface="Calibri"/>
                        <a:ea typeface="Calibri"/>
                        <a:cs typeface="Calibri"/>
                        <a:sym typeface="Calibri"/>
                      </a:endParaRPr>
                    </a:p>
                  </a:txBody>
                  <a:tcPr marT="91425" marB="91425" marR="91425" marL="91425"/>
                </a:tc>
                <a:tc>
                  <a:txBody>
                    <a:bodyPr/>
                    <a:lstStyle/>
                    <a:p>
                      <a:pPr indent="0" lvl="0" marL="0" rtl="0" algn="l">
                        <a:lnSpc>
                          <a:spcPct val="115000"/>
                        </a:lnSpc>
                        <a:spcBef>
                          <a:spcPts val="0"/>
                        </a:spcBef>
                        <a:spcAft>
                          <a:spcPts val="0"/>
                        </a:spcAft>
                        <a:buNone/>
                      </a:pPr>
                      <a:r>
                        <a:rPr b="1" lang="en" sz="1600">
                          <a:latin typeface="Calibri"/>
                          <a:ea typeface="Calibri"/>
                          <a:cs typeface="Calibri"/>
                          <a:sym typeface="Calibri"/>
                        </a:rPr>
                        <a:t>RHC</a:t>
                      </a:r>
                      <a:r>
                        <a:rPr lang="en" sz="1600">
                          <a:latin typeface="Calibri"/>
                          <a:ea typeface="Calibri"/>
                          <a:cs typeface="Calibri"/>
                          <a:sym typeface="Calibri"/>
                        </a:rPr>
                        <a:t> - binary treatment indicator that is set to 1 if present within the first 24 hours of hospitalization</a:t>
                      </a:r>
                      <a:endParaRPr sz="1600">
                        <a:latin typeface="Calibri"/>
                        <a:ea typeface="Calibri"/>
                        <a:cs typeface="Calibri"/>
                        <a:sym typeface="Calibri"/>
                      </a:endParaRPr>
                    </a:p>
                  </a:txBody>
                  <a:tcPr marT="91425" marB="91425" marR="91425" marL="91425"/>
                </a:tc>
                <a:tc>
                  <a:txBody>
                    <a:bodyPr/>
                    <a:lstStyle/>
                    <a:p>
                      <a:pPr indent="0" lvl="0" marL="0" rtl="0" algn="l">
                        <a:lnSpc>
                          <a:spcPct val="115000"/>
                        </a:lnSpc>
                        <a:spcBef>
                          <a:spcPts val="0"/>
                        </a:spcBef>
                        <a:spcAft>
                          <a:spcPts val="0"/>
                        </a:spcAft>
                        <a:buNone/>
                      </a:pPr>
                      <a:r>
                        <a:rPr lang="en" sz="1600">
                          <a:latin typeface="Calibri"/>
                          <a:ea typeface="Calibri"/>
                          <a:cs typeface="Calibri"/>
                          <a:sym typeface="Calibri"/>
                        </a:rPr>
                        <a:t>Binary </a:t>
                      </a:r>
                      <a:r>
                        <a:rPr lang="en" sz="1600">
                          <a:latin typeface="Calibri"/>
                          <a:ea typeface="Calibri"/>
                          <a:cs typeface="Calibri"/>
                          <a:sym typeface="Calibri"/>
                        </a:rPr>
                        <a:t>variable</a:t>
                      </a:r>
                      <a:r>
                        <a:rPr lang="en" sz="1600">
                          <a:latin typeface="Calibri"/>
                          <a:ea typeface="Calibri"/>
                          <a:cs typeface="Calibri"/>
                          <a:sym typeface="Calibri"/>
                        </a:rPr>
                        <a:t> representing </a:t>
                      </a:r>
                      <a:r>
                        <a:rPr lang="en" sz="1600">
                          <a:latin typeface="Calibri"/>
                          <a:ea typeface="Calibri"/>
                          <a:cs typeface="Calibri"/>
                          <a:sym typeface="Calibri"/>
                        </a:rPr>
                        <a:t>180 day mortality</a:t>
                      </a:r>
                      <a:endParaRPr sz="1600" u="sng">
                        <a:latin typeface="Calibri"/>
                        <a:ea typeface="Calibri"/>
                        <a:cs typeface="Calibri"/>
                        <a:sym typeface="Calibri"/>
                      </a:endParaRPr>
                    </a:p>
                  </a:txBody>
                  <a:tcPr marT="91425" marB="91425" marR="91425" marL="91425"/>
                </a:tc>
              </a:tr>
            </a:tbl>
          </a:graphicData>
        </a:graphic>
      </p:graphicFrame>
      <p:sp>
        <p:nvSpPr>
          <p:cNvPr id="224" name="Google Shape;224;p38"/>
          <p:cNvSpPr txBox="1"/>
          <p:nvPr/>
        </p:nvSpPr>
        <p:spPr>
          <a:xfrm>
            <a:off x="1207875" y="3267625"/>
            <a:ext cx="574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u="sng">
                <a:solidFill>
                  <a:schemeClr val="dk1"/>
                </a:solidFill>
                <a:latin typeface="Calibri"/>
                <a:ea typeface="Calibri"/>
                <a:cs typeface="Calibri"/>
                <a:sym typeface="Calibri"/>
              </a:rPr>
              <a:t>Target population</a:t>
            </a:r>
            <a:r>
              <a:rPr lang="en" sz="1600">
                <a:solidFill>
                  <a:schemeClr val="dk1"/>
                </a:solidFill>
                <a:latin typeface="Calibri"/>
                <a:ea typeface="Calibri"/>
                <a:cs typeface="Calibri"/>
                <a:sym typeface="Calibri"/>
              </a:rPr>
              <a:t>: high mortality risk ICU patients in 9 pre-specified disease categories in American teaching hospitals between 1989 and 1994</a:t>
            </a:r>
            <a:endParaRPr sz="16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3"/>
          <p:cNvSpPr txBox="1"/>
          <p:nvPr/>
        </p:nvSpPr>
        <p:spPr>
          <a:xfrm>
            <a:off x="248050" y="218300"/>
            <a:ext cx="8382000" cy="670200"/>
          </a:xfrm>
          <a:prstGeom prst="rect">
            <a:avLst/>
          </a:prstGeom>
          <a:noFill/>
          <a:ln>
            <a:noFill/>
          </a:ln>
        </p:spPr>
        <p:txBody>
          <a:bodyPr anchorCtr="0" anchor="t" bIns="45725" lIns="45725" spcFirstLastPara="1" rIns="45725" wrap="square" tIns="45725">
            <a:noAutofit/>
          </a:bodyPr>
          <a:lstStyle/>
          <a:p>
            <a:pPr indent="0" lvl="0" marL="0" rtl="0" algn="l">
              <a:lnSpc>
                <a:spcPct val="159979"/>
              </a:lnSpc>
              <a:spcBef>
                <a:spcPts val="0"/>
              </a:spcBef>
              <a:spcAft>
                <a:spcPts val="0"/>
              </a:spcAft>
              <a:buClr>
                <a:schemeClr val="dk1"/>
              </a:buClr>
              <a:buSzPts val="600"/>
              <a:buFont typeface="Arial"/>
              <a:buNone/>
            </a:pPr>
            <a:r>
              <a:rPr b="1" lang="en" sz="3000">
                <a:solidFill>
                  <a:schemeClr val="lt1"/>
                </a:solidFill>
                <a:latin typeface="Calibri"/>
                <a:ea typeface="Calibri"/>
                <a:cs typeface="Calibri"/>
                <a:sym typeface="Calibri"/>
              </a:rPr>
              <a:t>References (Time-to-Event HTE Analysis)</a:t>
            </a:r>
            <a:endParaRPr b="1" sz="3000">
              <a:solidFill>
                <a:schemeClr val="lt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735" name="Google Shape;735;p83"/>
          <p:cNvSpPr txBox="1"/>
          <p:nvPr/>
        </p:nvSpPr>
        <p:spPr>
          <a:xfrm>
            <a:off x="286150" y="749550"/>
            <a:ext cx="7651200" cy="40680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Connors AF Jr, Speroff T, Dawson NV, Thomas C, Harrell FE Jr, Wagner D, Desbiens N, Goldman L, Wu AW, Califf RM, Fulkerson WJ Jr, Vidaillet H, Broste S, Bellamy P, Lynn J, Knaus WA. The effectiveness of right heart catheterization in the initial care of critically ill patients. SUPPORT Investigators. JAMA. 1996 Sep 18;276(11):889-97. doi: 10.1001/jama.276.11.889. PMID: 8782638.</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Hu L, Ji J, Li F. Estimating heterogeneous survival treatment effect in observational data using machine learning. Stat Med. 2021 Sep 20;40(21):4691-4713. doi: 10.1002/sim.9090. Epub 2021 Jun 10. PMID: 34114252; PMCID: PMC9827499.</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Katzman, J.L., Shaham, U., Cloninger, A. et al. DeepSurv: personalized treatment recommender system using a Cox proportional hazards deep neural network. BMC Med Res Methodol 18, 24 (2018). https://doi.org/10.1186/s12874-018-0482-1</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Stroustrup N, Anthony WE, Nash ZM, Gowda V, Gomez A, López-Moyado IF, Apfeld J, Fontana W. The temporal scaling of Caenorhabditis elegans ageing. Nature. 2016 Feb 4;530(7588):103-7. doi: 10.1038/nature16550. Epub 2016 Jan 27. PMID: 26814965; PMCID: PMC4828198.</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Yifan Cui, Michael R Kosorok, Erik Sverdrup, Stefan Wager, Ruoqing Zhu, Estimating heterogeneous treatment effects with right-censored data via causal survival forests, Journal of the Royal Statistical Society Series B: Statistical Methodology, Volume 85, Issue 2, April 2023, Pages 179–211, https://doi.org/10.1093/jrsssb/qkac001</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Mats J Stensrud, John M Aalen, Odd O Aalen, Morten Valberg, Limitations of hazard ratios in clinical trials, European Heart Journal, Volume 40, Issue 17, 1 May 2019, Pages 1378–1383, https://doi.org/10.1093/eurheartj/ehy770</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en" sz="1000">
                <a:solidFill>
                  <a:schemeClr val="lt1"/>
                </a:solidFill>
                <a:latin typeface="Calibri"/>
                <a:ea typeface="Calibri"/>
                <a:cs typeface="Calibri"/>
                <a:sym typeface="Calibri"/>
              </a:rPr>
              <a:t>Noroozizadeh, Shahriar &amp; Welle, Pim &amp; Weiss, Jeremy &amp; Chen, George. (2025). The Impact of Medication Non-adherence on Adverse Outcomes: Evidence from Schizophrenia Patients via Survival Analysis.</a:t>
            </a:r>
            <a:endParaRPr sz="1200">
              <a:solidFill>
                <a:schemeClr val="lt1"/>
              </a:solidFill>
              <a:latin typeface="Calibri"/>
              <a:ea typeface="Calibri"/>
              <a:cs typeface="Calibri"/>
              <a:sym typeface="Calibri"/>
            </a:endParaRPr>
          </a:p>
        </p:txBody>
      </p:sp>
      <p:sp>
        <p:nvSpPr>
          <p:cNvPr id="736" name="Google Shape;736;p83"/>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grpSp>
        <p:nvGrpSpPr>
          <p:cNvPr id="741" name="Google Shape;741;p84"/>
          <p:cNvGrpSpPr/>
          <p:nvPr/>
        </p:nvGrpSpPr>
        <p:grpSpPr>
          <a:xfrm>
            <a:off x="1622125" y="1831288"/>
            <a:ext cx="1295912" cy="1480924"/>
            <a:chOff x="3701450" y="3662575"/>
            <a:chExt cx="2591824" cy="2961849"/>
          </a:xfrm>
        </p:grpSpPr>
        <p:pic>
          <p:nvPicPr>
            <p:cNvPr id="742" name="Google Shape;742;p84"/>
            <p:cNvPicPr preferRelativeResize="0"/>
            <p:nvPr/>
          </p:nvPicPr>
          <p:blipFill>
            <a:blip r:embed="rId3">
              <a:alphaModFix/>
            </a:blip>
            <a:stretch>
              <a:fillRect/>
            </a:stretch>
          </p:blipFill>
          <p:spPr>
            <a:xfrm>
              <a:off x="4190806" y="4731975"/>
              <a:ext cx="1515771" cy="823050"/>
            </a:xfrm>
            <a:prstGeom prst="rect">
              <a:avLst/>
            </a:prstGeom>
            <a:noFill/>
            <a:ln>
              <a:noFill/>
            </a:ln>
          </p:spPr>
        </p:pic>
        <p:pic>
          <p:nvPicPr>
            <p:cNvPr id="743" name="Google Shape;743;p84"/>
            <p:cNvPicPr preferRelativeResize="0"/>
            <p:nvPr/>
          </p:nvPicPr>
          <p:blipFill rotWithShape="1">
            <a:blip r:embed="rId4">
              <a:alphaModFix/>
            </a:blip>
            <a:srcRect b="0" l="0" r="27055" t="0"/>
            <a:stretch/>
          </p:blipFill>
          <p:spPr>
            <a:xfrm>
              <a:off x="5416125" y="3665175"/>
              <a:ext cx="877148" cy="1321302"/>
            </a:xfrm>
            <a:prstGeom prst="rect">
              <a:avLst/>
            </a:prstGeom>
            <a:noFill/>
            <a:ln>
              <a:noFill/>
            </a:ln>
          </p:spPr>
        </p:pic>
        <p:pic>
          <p:nvPicPr>
            <p:cNvPr id="744" name="Google Shape;744;p84"/>
            <p:cNvPicPr preferRelativeResize="0"/>
            <p:nvPr/>
          </p:nvPicPr>
          <p:blipFill rotWithShape="1">
            <a:blip r:embed="rId5">
              <a:alphaModFix/>
            </a:blip>
            <a:srcRect b="35637" l="0" r="65193" t="0"/>
            <a:stretch/>
          </p:blipFill>
          <p:spPr>
            <a:xfrm>
              <a:off x="3701450" y="3662575"/>
              <a:ext cx="976973" cy="2961848"/>
            </a:xfrm>
            <a:prstGeom prst="rect">
              <a:avLst/>
            </a:prstGeom>
            <a:noFill/>
            <a:ln>
              <a:noFill/>
            </a:ln>
          </p:spPr>
        </p:pic>
        <p:pic>
          <p:nvPicPr>
            <p:cNvPr id="745" name="Google Shape;745;p84"/>
            <p:cNvPicPr preferRelativeResize="0"/>
            <p:nvPr/>
          </p:nvPicPr>
          <p:blipFill rotWithShape="1">
            <a:blip r:embed="rId6">
              <a:alphaModFix/>
            </a:blip>
            <a:srcRect b="0" l="0" r="1370" t="0"/>
            <a:stretch/>
          </p:blipFill>
          <p:spPr>
            <a:xfrm>
              <a:off x="5442550" y="4960575"/>
              <a:ext cx="850724" cy="1663849"/>
            </a:xfrm>
            <a:prstGeom prst="rect">
              <a:avLst/>
            </a:prstGeom>
            <a:noFill/>
            <a:ln>
              <a:noFill/>
            </a:ln>
          </p:spPr>
        </p:pic>
      </p:grpSp>
      <p:grpSp>
        <p:nvGrpSpPr>
          <p:cNvPr id="746" name="Google Shape;746;p84"/>
          <p:cNvGrpSpPr/>
          <p:nvPr/>
        </p:nvGrpSpPr>
        <p:grpSpPr>
          <a:xfrm>
            <a:off x="3040175" y="1840844"/>
            <a:ext cx="1330501" cy="1461812"/>
            <a:chOff x="7056850" y="3713775"/>
            <a:chExt cx="2661002" cy="2923623"/>
          </a:xfrm>
        </p:grpSpPr>
        <p:pic>
          <p:nvPicPr>
            <p:cNvPr id="747" name="Google Shape;747;p84"/>
            <p:cNvPicPr preferRelativeResize="0"/>
            <p:nvPr/>
          </p:nvPicPr>
          <p:blipFill>
            <a:blip r:embed="rId7">
              <a:alphaModFix/>
            </a:blip>
            <a:stretch>
              <a:fillRect/>
            </a:stretch>
          </p:blipFill>
          <p:spPr>
            <a:xfrm>
              <a:off x="7811075" y="5094825"/>
              <a:ext cx="1225201" cy="787500"/>
            </a:xfrm>
            <a:prstGeom prst="rect">
              <a:avLst/>
            </a:prstGeom>
            <a:noFill/>
            <a:ln>
              <a:noFill/>
            </a:ln>
          </p:spPr>
        </p:pic>
        <p:pic>
          <p:nvPicPr>
            <p:cNvPr id="748" name="Google Shape;748;p84"/>
            <p:cNvPicPr preferRelativeResize="0"/>
            <p:nvPr/>
          </p:nvPicPr>
          <p:blipFill rotWithShape="1">
            <a:blip r:embed="rId8">
              <a:alphaModFix/>
            </a:blip>
            <a:srcRect b="0" l="0" r="33083" t="0"/>
            <a:stretch/>
          </p:blipFill>
          <p:spPr>
            <a:xfrm>
              <a:off x="7056850" y="4404700"/>
              <a:ext cx="833974" cy="2219726"/>
            </a:xfrm>
            <a:prstGeom prst="rect">
              <a:avLst/>
            </a:prstGeom>
            <a:noFill/>
            <a:ln>
              <a:noFill/>
            </a:ln>
          </p:spPr>
        </p:pic>
        <p:pic>
          <p:nvPicPr>
            <p:cNvPr id="749" name="Google Shape;749;p84"/>
            <p:cNvPicPr preferRelativeResize="0"/>
            <p:nvPr/>
          </p:nvPicPr>
          <p:blipFill rotWithShape="1">
            <a:blip r:embed="rId9">
              <a:alphaModFix/>
            </a:blip>
            <a:srcRect b="31157" l="72973" r="0" t="0"/>
            <a:stretch/>
          </p:blipFill>
          <p:spPr>
            <a:xfrm>
              <a:off x="8883875" y="4391725"/>
              <a:ext cx="833976" cy="2245673"/>
            </a:xfrm>
            <a:prstGeom prst="rect">
              <a:avLst/>
            </a:prstGeom>
            <a:noFill/>
            <a:ln>
              <a:noFill/>
            </a:ln>
          </p:spPr>
        </p:pic>
        <p:pic>
          <p:nvPicPr>
            <p:cNvPr id="750" name="Google Shape;750;p84"/>
            <p:cNvPicPr preferRelativeResize="0"/>
            <p:nvPr/>
          </p:nvPicPr>
          <p:blipFill>
            <a:blip r:embed="rId10">
              <a:alphaModFix/>
            </a:blip>
            <a:stretch>
              <a:fillRect/>
            </a:stretch>
          </p:blipFill>
          <p:spPr>
            <a:xfrm>
              <a:off x="7569435" y="3713775"/>
              <a:ext cx="1704412" cy="690924"/>
            </a:xfrm>
            <a:prstGeom prst="rect">
              <a:avLst/>
            </a:prstGeom>
            <a:noFill/>
            <a:ln>
              <a:noFill/>
            </a:ln>
          </p:spPr>
        </p:pic>
      </p:grpSp>
      <p:grpSp>
        <p:nvGrpSpPr>
          <p:cNvPr id="751" name="Google Shape;751;p84"/>
          <p:cNvGrpSpPr/>
          <p:nvPr/>
        </p:nvGrpSpPr>
        <p:grpSpPr>
          <a:xfrm>
            <a:off x="114300" y="1856881"/>
            <a:ext cx="1420225" cy="1429732"/>
            <a:chOff x="228600" y="3713763"/>
            <a:chExt cx="2840450" cy="2859464"/>
          </a:xfrm>
        </p:grpSpPr>
        <p:pic>
          <p:nvPicPr>
            <p:cNvPr id="752" name="Google Shape;752;p84" title="deepsurv_recco_30_day.png"/>
            <p:cNvPicPr preferRelativeResize="0"/>
            <p:nvPr/>
          </p:nvPicPr>
          <p:blipFill>
            <a:blip r:embed="rId11">
              <a:alphaModFix/>
            </a:blip>
            <a:stretch>
              <a:fillRect/>
            </a:stretch>
          </p:blipFill>
          <p:spPr>
            <a:xfrm>
              <a:off x="228600" y="3713763"/>
              <a:ext cx="1798974" cy="899487"/>
            </a:xfrm>
            <a:prstGeom prst="rect">
              <a:avLst/>
            </a:prstGeom>
            <a:noFill/>
            <a:ln>
              <a:noFill/>
            </a:ln>
          </p:spPr>
        </p:pic>
        <p:pic>
          <p:nvPicPr>
            <p:cNvPr id="753" name="Google Shape;753;p84" title="rmst_30_day.png"/>
            <p:cNvPicPr preferRelativeResize="0"/>
            <p:nvPr/>
          </p:nvPicPr>
          <p:blipFill>
            <a:blip r:embed="rId12">
              <a:alphaModFix/>
            </a:blip>
            <a:stretch>
              <a:fillRect/>
            </a:stretch>
          </p:blipFill>
          <p:spPr>
            <a:xfrm>
              <a:off x="1205925" y="4505600"/>
              <a:ext cx="973076" cy="823050"/>
            </a:xfrm>
            <a:prstGeom prst="rect">
              <a:avLst/>
            </a:prstGeom>
            <a:noFill/>
            <a:ln>
              <a:noFill/>
            </a:ln>
          </p:spPr>
        </p:pic>
        <p:pic>
          <p:nvPicPr>
            <p:cNvPr id="754" name="Google Shape;754;p84"/>
            <p:cNvPicPr preferRelativeResize="0"/>
            <p:nvPr/>
          </p:nvPicPr>
          <p:blipFill>
            <a:blip r:embed="rId13">
              <a:alphaModFix/>
            </a:blip>
            <a:stretch>
              <a:fillRect/>
            </a:stretch>
          </p:blipFill>
          <p:spPr>
            <a:xfrm>
              <a:off x="1205925" y="5329650"/>
              <a:ext cx="973076" cy="1243576"/>
            </a:xfrm>
            <a:prstGeom prst="rect">
              <a:avLst/>
            </a:prstGeom>
            <a:noFill/>
            <a:ln>
              <a:noFill/>
            </a:ln>
          </p:spPr>
        </p:pic>
        <p:pic>
          <p:nvPicPr>
            <p:cNvPr id="755" name="Google Shape;755;p84"/>
            <p:cNvPicPr preferRelativeResize="0"/>
            <p:nvPr/>
          </p:nvPicPr>
          <p:blipFill>
            <a:blip r:embed="rId11">
              <a:alphaModFix/>
            </a:blip>
            <a:stretch>
              <a:fillRect/>
            </a:stretch>
          </p:blipFill>
          <p:spPr>
            <a:xfrm>
              <a:off x="1270070" y="3713763"/>
              <a:ext cx="1798980" cy="899501"/>
            </a:xfrm>
            <a:prstGeom prst="rect">
              <a:avLst/>
            </a:prstGeom>
            <a:noFill/>
            <a:ln>
              <a:noFill/>
            </a:ln>
          </p:spPr>
        </p:pic>
      </p:grpSp>
      <p:grpSp>
        <p:nvGrpSpPr>
          <p:cNvPr id="756" name="Google Shape;756;p84"/>
          <p:cNvGrpSpPr/>
          <p:nvPr/>
        </p:nvGrpSpPr>
        <p:grpSpPr>
          <a:xfrm>
            <a:off x="4454713" y="1837775"/>
            <a:ext cx="1531388" cy="1480925"/>
            <a:chOff x="8452225" y="3675550"/>
            <a:chExt cx="3062775" cy="2961850"/>
          </a:xfrm>
        </p:grpSpPr>
        <p:pic>
          <p:nvPicPr>
            <p:cNvPr id="757" name="Google Shape;757;p84"/>
            <p:cNvPicPr preferRelativeResize="0"/>
            <p:nvPr/>
          </p:nvPicPr>
          <p:blipFill rotWithShape="1">
            <a:blip r:embed="rId9">
              <a:alphaModFix/>
            </a:blip>
            <a:srcRect b="0" l="0" r="72755" t="25744"/>
            <a:stretch/>
          </p:blipFill>
          <p:spPr>
            <a:xfrm>
              <a:off x="8452225" y="3675550"/>
              <a:ext cx="965402" cy="2961848"/>
            </a:xfrm>
            <a:prstGeom prst="rect">
              <a:avLst/>
            </a:prstGeom>
            <a:noFill/>
            <a:ln>
              <a:noFill/>
            </a:ln>
          </p:spPr>
        </p:pic>
        <p:pic>
          <p:nvPicPr>
            <p:cNvPr id="758" name="Google Shape;758;p84"/>
            <p:cNvPicPr preferRelativeResize="0"/>
            <p:nvPr/>
          </p:nvPicPr>
          <p:blipFill rotWithShape="1">
            <a:blip r:embed="rId14">
              <a:alphaModFix/>
            </a:blip>
            <a:srcRect b="0" l="0" r="25428" t="0"/>
            <a:stretch/>
          </p:blipFill>
          <p:spPr>
            <a:xfrm>
              <a:off x="10417600" y="3675550"/>
              <a:ext cx="1097400" cy="2961850"/>
            </a:xfrm>
            <a:prstGeom prst="rect">
              <a:avLst/>
            </a:prstGeom>
            <a:noFill/>
            <a:ln>
              <a:noFill/>
            </a:ln>
          </p:spPr>
        </p:pic>
        <p:pic>
          <p:nvPicPr>
            <p:cNvPr id="759" name="Google Shape;759;p84" title="Screenshot 2025-07-03 at 9.24.55 AM.png"/>
            <p:cNvPicPr preferRelativeResize="0"/>
            <p:nvPr/>
          </p:nvPicPr>
          <p:blipFill>
            <a:blip r:embed="rId15">
              <a:alphaModFix/>
            </a:blip>
            <a:stretch>
              <a:fillRect/>
            </a:stretch>
          </p:blipFill>
          <p:spPr>
            <a:xfrm>
              <a:off x="9200500" y="4118575"/>
              <a:ext cx="895451" cy="834326"/>
            </a:xfrm>
            <a:prstGeom prst="rect">
              <a:avLst/>
            </a:prstGeom>
            <a:noFill/>
            <a:ln>
              <a:noFill/>
            </a:ln>
          </p:spPr>
        </p:pic>
        <p:pic>
          <p:nvPicPr>
            <p:cNvPr id="760" name="Google Shape;760;p84" title="Screenshot 2025-07-03 at 12.41.30 AM.png"/>
            <p:cNvPicPr preferRelativeResize="0"/>
            <p:nvPr/>
          </p:nvPicPr>
          <p:blipFill rotWithShape="1">
            <a:blip r:embed="rId16">
              <a:alphaModFix/>
            </a:blip>
            <a:srcRect b="0" l="378" r="0" t="7166"/>
            <a:stretch/>
          </p:blipFill>
          <p:spPr>
            <a:xfrm>
              <a:off x="9711825" y="4926188"/>
              <a:ext cx="965402" cy="791260"/>
            </a:xfrm>
            <a:prstGeom prst="rect">
              <a:avLst/>
            </a:prstGeom>
            <a:noFill/>
            <a:ln>
              <a:noFill/>
            </a:ln>
          </p:spPr>
        </p:pic>
      </p:grpSp>
      <p:grpSp>
        <p:nvGrpSpPr>
          <p:cNvPr id="761" name="Google Shape;761;p84"/>
          <p:cNvGrpSpPr/>
          <p:nvPr/>
        </p:nvGrpSpPr>
        <p:grpSpPr>
          <a:xfrm>
            <a:off x="6080950" y="1831288"/>
            <a:ext cx="1412400" cy="1500613"/>
            <a:chOff x="11628500" y="3662575"/>
            <a:chExt cx="2824800" cy="3001226"/>
          </a:xfrm>
        </p:grpSpPr>
        <p:pic>
          <p:nvPicPr>
            <p:cNvPr id="762" name="Google Shape;762;p84" title="Screenshot 2025-07-02 at 10.31.25 PM.png"/>
            <p:cNvPicPr preferRelativeResize="0"/>
            <p:nvPr/>
          </p:nvPicPr>
          <p:blipFill rotWithShape="1">
            <a:blip r:embed="rId17">
              <a:alphaModFix/>
            </a:blip>
            <a:srcRect b="0" l="0" r="49220" t="0"/>
            <a:stretch/>
          </p:blipFill>
          <p:spPr>
            <a:xfrm>
              <a:off x="11628500" y="3662575"/>
              <a:ext cx="1152174" cy="3001226"/>
            </a:xfrm>
            <a:prstGeom prst="rect">
              <a:avLst/>
            </a:prstGeom>
            <a:noFill/>
            <a:ln>
              <a:noFill/>
            </a:ln>
          </p:spPr>
        </p:pic>
        <p:pic>
          <p:nvPicPr>
            <p:cNvPr id="763" name="Google Shape;763;p84" title="Screenshot 2025-07-09 at 11.50.34 PM.png"/>
            <p:cNvPicPr preferRelativeResize="0"/>
            <p:nvPr/>
          </p:nvPicPr>
          <p:blipFill>
            <a:blip r:embed="rId18">
              <a:alphaModFix/>
            </a:blip>
            <a:stretch>
              <a:fillRect/>
            </a:stretch>
          </p:blipFill>
          <p:spPr>
            <a:xfrm>
              <a:off x="13281325" y="3675025"/>
              <a:ext cx="1171975" cy="1061494"/>
            </a:xfrm>
            <a:prstGeom prst="rect">
              <a:avLst/>
            </a:prstGeom>
            <a:noFill/>
            <a:ln>
              <a:noFill/>
            </a:ln>
          </p:spPr>
        </p:pic>
        <p:pic>
          <p:nvPicPr>
            <p:cNvPr id="764" name="Google Shape;764;p84" title="Screenshot 2025-07-09 at 11.49.09 PM.png"/>
            <p:cNvPicPr preferRelativeResize="0"/>
            <p:nvPr/>
          </p:nvPicPr>
          <p:blipFill>
            <a:blip r:embed="rId19">
              <a:alphaModFix/>
            </a:blip>
            <a:stretch>
              <a:fillRect/>
            </a:stretch>
          </p:blipFill>
          <p:spPr>
            <a:xfrm>
              <a:off x="12473050" y="4692375"/>
              <a:ext cx="965401" cy="791600"/>
            </a:xfrm>
            <a:prstGeom prst="rect">
              <a:avLst/>
            </a:prstGeom>
            <a:noFill/>
            <a:ln>
              <a:noFill/>
            </a:ln>
          </p:spPr>
        </p:pic>
        <p:pic>
          <p:nvPicPr>
            <p:cNvPr id="765" name="Google Shape;765;p84"/>
            <p:cNvPicPr preferRelativeResize="0"/>
            <p:nvPr/>
          </p:nvPicPr>
          <p:blipFill>
            <a:blip r:embed="rId20">
              <a:alphaModFix/>
            </a:blip>
            <a:stretch>
              <a:fillRect/>
            </a:stretch>
          </p:blipFill>
          <p:spPr>
            <a:xfrm>
              <a:off x="13281325" y="5488150"/>
              <a:ext cx="1171973" cy="1175651"/>
            </a:xfrm>
            <a:prstGeom prst="rect">
              <a:avLst/>
            </a:prstGeom>
            <a:noFill/>
            <a:ln>
              <a:noFill/>
            </a:ln>
          </p:spPr>
        </p:pic>
      </p:grpSp>
      <p:grpSp>
        <p:nvGrpSpPr>
          <p:cNvPr id="766" name="Google Shape;766;p84"/>
          <p:cNvGrpSpPr/>
          <p:nvPr/>
        </p:nvGrpSpPr>
        <p:grpSpPr>
          <a:xfrm>
            <a:off x="7612038" y="1823350"/>
            <a:ext cx="1295913" cy="1560825"/>
            <a:chOff x="14690675" y="3646700"/>
            <a:chExt cx="2591826" cy="3121650"/>
          </a:xfrm>
        </p:grpSpPr>
        <p:pic>
          <p:nvPicPr>
            <p:cNvPr id="767" name="Google Shape;767;p84"/>
            <p:cNvPicPr preferRelativeResize="0"/>
            <p:nvPr/>
          </p:nvPicPr>
          <p:blipFill rotWithShape="1">
            <a:blip r:embed="rId21">
              <a:alphaModFix/>
            </a:blip>
            <a:srcRect b="0" l="0" r="0" t="64336"/>
            <a:stretch/>
          </p:blipFill>
          <p:spPr>
            <a:xfrm rot="-4">
              <a:off x="14690675" y="3646701"/>
              <a:ext cx="2591826" cy="858397"/>
            </a:xfrm>
            <a:prstGeom prst="rect">
              <a:avLst/>
            </a:prstGeom>
            <a:noFill/>
            <a:ln>
              <a:noFill/>
            </a:ln>
          </p:spPr>
        </p:pic>
        <p:pic>
          <p:nvPicPr>
            <p:cNvPr id="768" name="Google Shape;768;p84" title="Screenshot 2025-07-10 at 3.01.00 PM.png"/>
            <p:cNvPicPr preferRelativeResize="0"/>
            <p:nvPr/>
          </p:nvPicPr>
          <p:blipFill>
            <a:blip r:embed="rId22">
              <a:alphaModFix/>
            </a:blip>
            <a:stretch>
              <a:fillRect/>
            </a:stretch>
          </p:blipFill>
          <p:spPr>
            <a:xfrm>
              <a:off x="14690675" y="5867000"/>
              <a:ext cx="2591823" cy="901350"/>
            </a:xfrm>
            <a:prstGeom prst="rect">
              <a:avLst/>
            </a:prstGeom>
            <a:noFill/>
            <a:ln>
              <a:noFill/>
            </a:ln>
          </p:spPr>
        </p:pic>
        <p:pic>
          <p:nvPicPr>
            <p:cNvPr id="769" name="Google Shape;769;p84" title="Screenshot 2025-07-10 at 3.03.45 PM.png"/>
            <p:cNvPicPr preferRelativeResize="0"/>
            <p:nvPr/>
          </p:nvPicPr>
          <p:blipFill rotWithShape="1">
            <a:blip r:embed="rId23">
              <a:alphaModFix/>
            </a:blip>
            <a:srcRect b="13320" l="0" r="47467" t="10604"/>
            <a:stretch/>
          </p:blipFill>
          <p:spPr>
            <a:xfrm>
              <a:off x="14846975" y="4505088"/>
              <a:ext cx="1152177" cy="858424"/>
            </a:xfrm>
            <a:prstGeom prst="rect">
              <a:avLst/>
            </a:prstGeom>
            <a:noFill/>
            <a:ln>
              <a:noFill/>
            </a:ln>
          </p:spPr>
        </p:pic>
        <p:pic>
          <p:nvPicPr>
            <p:cNvPr id="770" name="Google Shape;770;p84" title="Screenshot 2025-07-10 at 3.02.51 PM.png"/>
            <p:cNvPicPr preferRelativeResize="0"/>
            <p:nvPr/>
          </p:nvPicPr>
          <p:blipFill rotWithShape="1">
            <a:blip r:embed="rId24">
              <a:alphaModFix/>
            </a:blip>
            <a:srcRect b="0" l="0" r="47712" t="34045"/>
            <a:stretch/>
          </p:blipFill>
          <p:spPr>
            <a:xfrm>
              <a:off x="15999150" y="5116363"/>
              <a:ext cx="1097399" cy="750626"/>
            </a:xfrm>
            <a:prstGeom prst="rect">
              <a:avLst/>
            </a:prstGeom>
            <a:noFill/>
            <a:ln>
              <a:noFill/>
            </a:ln>
          </p:spPr>
        </p:pic>
      </p:grpSp>
      <p:sp>
        <p:nvSpPr>
          <p:cNvPr id="771" name="Google Shape;771;p84"/>
          <p:cNvSpPr txBox="1"/>
          <p:nvPr>
            <p:ph idx="12" type="sldNum"/>
          </p:nvPr>
        </p:nvSpPr>
        <p:spPr>
          <a:xfrm>
            <a:off x="8556784" y="4749851"/>
            <a:ext cx="548700" cy="3939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664357" y="445550"/>
            <a:ext cx="6808200" cy="571500"/>
          </a:xfrm>
          <a:prstGeom prst="rect">
            <a:avLst/>
          </a:prstGeom>
          <a:noFill/>
          <a:ln>
            <a:noFill/>
          </a:ln>
        </p:spPr>
        <p:txBody>
          <a:bodyPr anchorCtr="0" anchor="ctr" bIns="22850" lIns="45725" spcFirstLastPara="1" rIns="45725" wrap="square" tIns="22850">
            <a:normAutofit/>
          </a:bodyPr>
          <a:lstStyle/>
          <a:p>
            <a:pPr indent="0" lvl="0" marL="0" rtl="0" algn="l">
              <a:lnSpc>
                <a:spcPct val="159979"/>
              </a:lnSpc>
              <a:spcBef>
                <a:spcPts val="0"/>
              </a:spcBef>
              <a:spcAft>
                <a:spcPts val="0"/>
              </a:spcAft>
              <a:buClr>
                <a:srgbClr val="00356B"/>
              </a:buClr>
              <a:buSzPts val="2400"/>
              <a:buFont typeface="Calibri"/>
              <a:buNone/>
            </a:pPr>
            <a:r>
              <a:rPr lang="en"/>
              <a:t>Defining the Average Treatment Effect (ATE)</a:t>
            </a:r>
            <a:endParaRPr/>
          </a:p>
        </p:txBody>
      </p:sp>
      <p:sp>
        <p:nvSpPr>
          <p:cNvPr id="230" name="Google Shape;230;p39"/>
          <p:cNvSpPr txBox="1"/>
          <p:nvPr>
            <p:ph idx="1" type="body"/>
          </p:nvPr>
        </p:nvSpPr>
        <p:spPr>
          <a:xfrm>
            <a:off x="646925" y="1136650"/>
            <a:ext cx="7106400" cy="3715800"/>
          </a:xfrm>
          <a:prstGeom prst="rect">
            <a:avLst/>
          </a:prstGeom>
          <a:noFill/>
          <a:ln>
            <a:noFill/>
          </a:ln>
        </p:spPr>
        <p:txBody>
          <a:bodyPr anchorCtr="0" anchor="t" bIns="22850" lIns="45725" spcFirstLastPara="1" rIns="45725" wrap="square" tIns="22850">
            <a:normAutofit/>
          </a:bodyPr>
          <a:lstStyle/>
          <a:p>
            <a:pPr indent="-285750" lvl="0" marL="457200" rtl="0" algn="l">
              <a:lnSpc>
                <a:spcPct val="115000"/>
              </a:lnSpc>
              <a:spcBef>
                <a:spcPts val="0"/>
              </a:spcBef>
              <a:spcAft>
                <a:spcPts val="0"/>
              </a:spcAft>
              <a:buSzPts val="900"/>
              <a:buChar char="●"/>
            </a:pPr>
            <a:r>
              <a:rPr lang="en" sz="1400"/>
              <a:t>Define Y(0) and Y(1) to be the </a:t>
            </a:r>
            <a:r>
              <a:rPr b="1" lang="en" sz="1400"/>
              <a:t>potential outcomes</a:t>
            </a:r>
            <a:r>
              <a:rPr lang="en" sz="1400"/>
              <a:t> of a given patient under no treatment and treatment, respectively</a:t>
            </a:r>
            <a:endParaRPr sz="1400"/>
          </a:p>
          <a:p>
            <a:pPr indent="-285750" lvl="0" marL="457200" rtl="0" algn="l">
              <a:lnSpc>
                <a:spcPct val="115000"/>
              </a:lnSpc>
              <a:spcBef>
                <a:spcPts val="0"/>
              </a:spcBef>
              <a:spcAft>
                <a:spcPts val="0"/>
              </a:spcAft>
              <a:buSzPts val="900"/>
              <a:buChar char="●"/>
            </a:pPr>
            <a:r>
              <a:rPr lang="en" sz="1400"/>
              <a:t>Let W ∈ {0, 1} denote that patient's </a:t>
            </a:r>
            <a:r>
              <a:rPr b="1" lang="en" sz="1400"/>
              <a:t>treatment status</a:t>
            </a:r>
            <a:r>
              <a:rPr lang="en" sz="1400"/>
              <a:t>, where W = 1 indicates treatment (RHC) and W = 0 indicates no treatment (no RHC)</a:t>
            </a:r>
            <a:endParaRPr sz="1400"/>
          </a:p>
          <a:p>
            <a:pPr indent="-273050" lvl="1" marL="914400" rtl="0" algn="l">
              <a:lnSpc>
                <a:spcPct val="115000"/>
              </a:lnSpc>
              <a:spcBef>
                <a:spcPts val="0"/>
              </a:spcBef>
              <a:spcAft>
                <a:spcPts val="0"/>
              </a:spcAft>
              <a:buSzPts val="700"/>
              <a:buChar char="○"/>
            </a:pPr>
            <a:r>
              <a:rPr lang="en"/>
              <a:t>The </a:t>
            </a:r>
            <a:r>
              <a:rPr b="1" lang="en"/>
              <a:t>observed outcome </a:t>
            </a:r>
            <a:r>
              <a:rPr lang="en"/>
              <a:t>is</a:t>
            </a:r>
            <a:r>
              <a:rPr b="1" lang="en"/>
              <a:t> </a:t>
            </a:r>
            <a:r>
              <a:rPr lang="en"/>
              <a:t>Y ≡ Y(W), and the unobserved </a:t>
            </a:r>
            <a:r>
              <a:rPr b="1" lang="en"/>
              <a:t>counterfactual</a:t>
            </a:r>
            <a:r>
              <a:rPr lang="en"/>
              <a:t> is Y(1 – W)</a:t>
            </a:r>
            <a:endParaRPr/>
          </a:p>
          <a:p>
            <a:pPr indent="-285750" lvl="0" marL="457200" rtl="0" algn="l">
              <a:lnSpc>
                <a:spcPct val="115000"/>
              </a:lnSpc>
              <a:spcBef>
                <a:spcPts val="0"/>
              </a:spcBef>
              <a:spcAft>
                <a:spcPts val="0"/>
              </a:spcAft>
              <a:buSzPts val="900"/>
              <a:buChar char="●"/>
            </a:pPr>
            <a:r>
              <a:rPr lang="en"/>
              <a:t>X </a:t>
            </a:r>
            <a:r>
              <a:rPr lang="en" sz="1400"/>
              <a:t>∈ ℝ</a:t>
            </a:r>
            <a:r>
              <a:rPr baseline="30000" lang="en" sz="1400"/>
              <a:t>52</a:t>
            </a:r>
            <a:r>
              <a:rPr lang="en" sz="1400"/>
              <a:t> is a patients vector of pre-treatment covariates</a:t>
            </a:r>
            <a:endParaRPr sz="1400"/>
          </a:p>
          <a:p>
            <a:pPr indent="-285750" lvl="0" marL="457200" rtl="0" algn="l">
              <a:lnSpc>
                <a:spcPct val="115000"/>
              </a:lnSpc>
              <a:spcBef>
                <a:spcPts val="0"/>
              </a:spcBef>
              <a:spcAft>
                <a:spcPts val="0"/>
              </a:spcAft>
              <a:buSzPts val="900"/>
              <a:buChar char="●"/>
            </a:pPr>
            <a:r>
              <a:rPr lang="en" sz="1400"/>
              <a:t>The </a:t>
            </a:r>
            <a:r>
              <a:rPr b="1" lang="en" sz="1400"/>
              <a:t>average treatment effect (ATE) </a:t>
            </a:r>
            <a:r>
              <a:rPr lang="en" sz="1400"/>
              <a:t>is</a:t>
            </a:r>
            <a:r>
              <a:rPr b="1" lang="en" sz="1400"/>
              <a:t> </a:t>
            </a:r>
            <a:r>
              <a:rPr lang="en" sz="1400"/>
              <a:t>the average difference between the outcome under treatment and the outcome under no treatment for a given patient.</a:t>
            </a:r>
            <a:r>
              <a:rPr baseline="30000" lang="en" sz="1400"/>
              <a:t>4</a:t>
            </a:r>
            <a:r>
              <a:rPr lang="en" sz="1400"/>
              <a:t> Mathematically, ATE is given by</a:t>
            </a:r>
            <a:endParaRPr sz="1400"/>
          </a:p>
          <a:p>
            <a:pPr indent="0" lvl="0" marL="0" rtl="0" algn="l">
              <a:lnSpc>
                <a:spcPct val="115000"/>
              </a:lnSpc>
              <a:spcBef>
                <a:spcPts val="0"/>
              </a:spcBef>
              <a:spcAft>
                <a:spcPts val="0"/>
              </a:spcAft>
              <a:buNone/>
            </a:pPr>
            <a:r>
              <a:t/>
            </a:r>
            <a:endParaRPr sz="1400"/>
          </a:p>
          <a:p>
            <a:pPr indent="-285750" lvl="0" marL="457200" rtl="0" algn="l">
              <a:lnSpc>
                <a:spcPct val="115000"/>
              </a:lnSpc>
              <a:spcBef>
                <a:spcPts val="0"/>
              </a:spcBef>
              <a:spcAft>
                <a:spcPts val="0"/>
              </a:spcAft>
              <a:buSzPts val="900"/>
              <a:buChar char="●"/>
            </a:pPr>
            <a:r>
              <a:rPr lang="en" sz="1400"/>
              <a:t>Our </a:t>
            </a:r>
            <a:r>
              <a:rPr b="1" lang="en" sz="1400"/>
              <a:t>outcome</a:t>
            </a:r>
            <a:r>
              <a:rPr lang="en" sz="1400"/>
              <a:t> is a </a:t>
            </a:r>
            <a:r>
              <a:rPr b="1" lang="en" sz="1400"/>
              <a:t>binary variable</a:t>
            </a:r>
            <a:r>
              <a:rPr lang="en" sz="1400"/>
              <a:t> corresponding to </a:t>
            </a:r>
            <a:r>
              <a:rPr b="1" lang="en" sz="1400"/>
              <a:t>180 day mortality</a:t>
            </a:r>
            <a:r>
              <a:rPr lang="en" sz="1400"/>
              <a:t>: 1 indicates death and 0 indicates survival</a:t>
            </a:r>
            <a:endParaRPr sz="1400"/>
          </a:p>
        </p:txBody>
      </p:sp>
      <p:pic>
        <p:nvPicPr>
          <p:cNvPr id="231" name="Google Shape;231;p39" title="Screenshot 2025-07-16 at 11.47.03 PM.png"/>
          <p:cNvPicPr preferRelativeResize="0"/>
          <p:nvPr/>
        </p:nvPicPr>
        <p:blipFill rotWithShape="1">
          <a:blip r:embed="rId3">
            <a:alphaModFix/>
          </a:blip>
          <a:srcRect b="17600" l="0" r="0" t="20966"/>
          <a:stretch/>
        </p:blipFill>
        <p:spPr>
          <a:xfrm>
            <a:off x="3149788" y="3362325"/>
            <a:ext cx="2100675" cy="238125"/>
          </a:xfrm>
          <a:prstGeom prst="rect">
            <a:avLst/>
          </a:prstGeom>
          <a:noFill/>
          <a:ln>
            <a:noFill/>
          </a:ln>
        </p:spPr>
      </p:pic>
      <p:sp>
        <p:nvSpPr>
          <p:cNvPr id="232" name="Google Shape;232;p39"/>
          <p:cNvSpPr txBox="1"/>
          <p:nvPr/>
        </p:nvSpPr>
        <p:spPr>
          <a:xfrm>
            <a:off x="6661400" y="41996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200">
                <a:solidFill>
                  <a:schemeClr val="dk1"/>
                </a:solidFill>
                <a:latin typeface="Calibri"/>
                <a:ea typeface="Calibri"/>
                <a:cs typeface="Calibri"/>
                <a:sym typeface="Calibri"/>
              </a:rPr>
              <a:t>4</a:t>
            </a:r>
            <a:r>
              <a:rPr lang="en" sz="1200">
                <a:solidFill>
                  <a:schemeClr val="dk1"/>
                </a:solidFill>
                <a:highlight>
                  <a:srgbClr val="FFFFFF"/>
                </a:highlight>
                <a:latin typeface="Calibri"/>
                <a:ea typeface="Calibri"/>
                <a:cs typeface="Calibri"/>
                <a:sym typeface="Calibri"/>
              </a:rPr>
              <a:t>Naimi</a:t>
            </a:r>
            <a:r>
              <a:rPr lang="en" sz="1200">
                <a:solidFill>
                  <a:schemeClr val="dk1"/>
                </a:solidFill>
                <a:highlight>
                  <a:srgbClr val="FFFFFF"/>
                </a:highlight>
                <a:latin typeface="Calibri"/>
                <a:ea typeface="Calibri"/>
                <a:cs typeface="Calibri"/>
                <a:sym typeface="Calibri"/>
              </a:rPr>
              <a:t> &amp; Whitcomb</a:t>
            </a:r>
            <a:r>
              <a:rPr lang="en" sz="1200">
                <a:solidFill>
                  <a:schemeClr val="dk1"/>
                </a:solidFill>
                <a:latin typeface="Calibri"/>
                <a:ea typeface="Calibri"/>
                <a:cs typeface="Calibri"/>
                <a:sym typeface="Calibri"/>
              </a:rPr>
              <a:t>, 2023</a:t>
            </a:r>
            <a:endParaRPr/>
          </a:p>
        </p:txBody>
      </p:sp>
      <p:sp>
        <p:nvSpPr>
          <p:cNvPr id="233" name="Google Shape;233;p39"/>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664340" y="445541"/>
            <a:ext cx="4114800" cy="571500"/>
          </a:xfrm>
          <a:prstGeom prst="rect">
            <a:avLst/>
          </a:prstGeom>
        </p:spPr>
        <p:txBody>
          <a:bodyPr anchorCtr="0" anchor="ctr" bIns="22850" lIns="45725" spcFirstLastPara="1" rIns="45725" wrap="square" tIns="22850">
            <a:normAutofit/>
          </a:bodyPr>
          <a:lstStyle/>
          <a:p>
            <a:pPr indent="0" lvl="0" marL="0" rtl="0" algn="l">
              <a:spcBef>
                <a:spcPts val="0"/>
              </a:spcBef>
              <a:spcAft>
                <a:spcPts val="0"/>
              </a:spcAft>
              <a:buNone/>
            </a:pPr>
            <a:r>
              <a:rPr lang="en"/>
              <a:t>As</a:t>
            </a:r>
            <a:r>
              <a:rPr lang="en">
                <a:solidFill>
                  <a:srgbClr val="00356B"/>
                </a:solidFill>
              </a:rPr>
              <a:t>sumptions</a:t>
            </a:r>
            <a:r>
              <a:rPr b="0" baseline="30000" lang="en">
                <a:solidFill>
                  <a:srgbClr val="00356B"/>
                </a:solidFill>
              </a:rPr>
              <a:t>4</a:t>
            </a:r>
            <a:endParaRPr>
              <a:solidFill>
                <a:srgbClr val="00356B"/>
              </a:solidFill>
            </a:endParaRPr>
          </a:p>
        </p:txBody>
      </p:sp>
      <p:sp>
        <p:nvSpPr>
          <p:cNvPr id="239" name="Google Shape;239;p40"/>
          <p:cNvSpPr txBox="1"/>
          <p:nvPr>
            <p:ph idx="1" type="body"/>
          </p:nvPr>
        </p:nvSpPr>
        <p:spPr>
          <a:xfrm>
            <a:off x="615850" y="1128875"/>
            <a:ext cx="7086600" cy="3309900"/>
          </a:xfrm>
          <a:prstGeom prst="rect">
            <a:avLst/>
          </a:prstGeom>
        </p:spPr>
        <p:txBody>
          <a:bodyPr anchorCtr="0" anchor="t" bIns="22850" lIns="45725" spcFirstLastPara="1" rIns="45725" wrap="square" tIns="22850">
            <a:normAutofit/>
          </a:bodyPr>
          <a:lstStyle/>
          <a:p>
            <a:pPr indent="0" lvl="0" marL="0" rtl="0" algn="l">
              <a:spcBef>
                <a:spcPts val="200"/>
              </a:spcBef>
              <a:spcAft>
                <a:spcPts val="0"/>
              </a:spcAft>
              <a:buNone/>
            </a:pPr>
            <a:r>
              <a:rPr b="1" lang="en"/>
              <a:t>Positivity/Strong Overlap: </a:t>
            </a:r>
            <a:endParaRPr b="1"/>
          </a:p>
          <a:p>
            <a:pPr indent="0" lvl="0" marL="0" rtl="0" algn="l">
              <a:spcBef>
                <a:spcPts val="200"/>
              </a:spcBef>
              <a:spcAft>
                <a:spcPts val="0"/>
              </a:spcAft>
              <a:buNone/>
            </a:pPr>
            <a:r>
              <a:t/>
            </a:r>
            <a:endParaRPr b="1"/>
          </a:p>
          <a:p>
            <a:pPr indent="0" lvl="0" marL="457200" rtl="0" algn="l">
              <a:spcBef>
                <a:spcPts val="200"/>
              </a:spcBef>
              <a:spcAft>
                <a:spcPts val="0"/>
              </a:spcAft>
              <a:buNone/>
            </a:pPr>
            <a:r>
              <a:t/>
            </a:r>
            <a:endParaRPr b="1"/>
          </a:p>
          <a:p>
            <a:pPr indent="0" lvl="0" marL="0" rtl="0" algn="l">
              <a:spcBef>
                <a:spcPts val="200"/>
              </a:spcBef>
              <a:spcAft>
                <a:spcPts val="0"/>
              </a:spcAft>
              <a:buNone/>
            </a:pPr>
            <a:r>
              <a:rPr b="1" lang="en"/>
              <a:t>SUTVA/Consistency: </a:t>
            </a:r>
            <a:endParaRPr b="1"/>
          </a:p>
          <a:p>
            <a:pPr indent="0" lvl="0" marL="0" rtl="0" algn="l">
              <a:spcBef>
                <a:spcPts val="200"/>
              </a:spcBef>
              <a:spcAft>
                <a:spcPts val="0"/>
              </a:spcAft>
              <a:buNone/>
            </a:pPr>
            <a:r>
              <a:t/>
            </a:r>
            <a:endParaRPr b="1"/>
          </a:p>
          <a:p>
            <a:pPr indent="0" lvl="0" marL="0" rtl="0" algn="l">
              <a:spcBef>
                <a:spcPts val="200"/>
              </a:spcBef>
              <a:spcAft>
                <a:spcPts val="0"/>
              </a:spcAft>
              <a:buNone/>
            </a:pPr>
            <a:r>
              <a:t/>
            </a:r>
            <a:endParaRPr b="1"/>
          </a:p>
          <a:p>
            <a:pPr indent="0" lvl="0" marL="0" rtl="0" algn="l">
              <a:spcBef>
                <a:spcPts val="200"/>
              </a:spcBef>
              <a:spcAft>
                <a:spcPts val="0"/>
              </a:spcAft>
              <a:buNone/>
            </a:pPr>
            <a:r>
              <a:rPr b="1" lang="en"/>
              <a:t>Exchangeability/Unconfoundedness:</a:t>
            </a:r>
            <a:endParaRPr/>
          </a:p>
        </p:txBody>
      </p:sp>
      <p:pic>
        <p:nvPicPr>
          <p:cNvPr id="240" name="Google Shape;240;p40" title="Screenshot 2025-07-22 at 12.03.25 PM.png"/>
          <p:cNvPicPr preferRelativeResize="0"/>
          <p:nvPr/>
        </p:nvPicPr>
        <p:blipFill rotWithShape="1">
          <a:blip r:embed="rId3">
            <a:alphaModFix/>
          </a:blip>
          <a:srcRect b="23857" l="0" r="0" t="14112"/>
          <a:stretch/>
        </p:blipFill>
        <p:spPr>
          <a:xfrm>
            <a:off x="2275025" y="1524000"/>
            <a:ext cx="2683025" cy="271212"/>
          </a:xfrm>
          <a:prstGeom prst="rect">
            <a:avLst/>
          </a:prstGeom>
          <a:noFill/>
          <a:ln>
            <a:noFill/>
          </a:ln>
        </p:spPr>
      </p:pic>
      <p:pic>
        <p:nvPicPr>
          <p:cNvPr id="241" name="Google Shape;241;p40" title="Screenshot 2025-07-22 at 12.09.07 PM.png"/>
          <p:cNvPicPr preferRelativeResize="0"/>
          <p:nvPr/>
        </p:nvPicPr>
        <p:blipFill rotWithShape="1">
          <a:blip r:embed="rId4">
            <a:alphaModFix/>
          </a:blip>
          <a:srcRect b="27453" l="0" r="0" t="21903"/>
          <a:stretch/>
        </p:blipFill>
        <p:spPr>
          <a:xfrm>
            <a:off x="2235413" y="2354300"/>
            <a:ext cx="2762250" cy="246025"/>
          </a:xfrm>
          <a:prstGeom prst="rect">
            <a:avLst/>
          </a:prstGeom>
          <a:noFill/>
          <a:ln>
            <a:noFill/>
          </a:ln>
        </p:spPr>
      </p:pic>
      <p:pic>
        <p:nvPicPr>
          <p:cNvPr id="242" name="Google Shape;242;p40" title="Screenshot 2025-07-22 at 12.15.32 PM.png"/>
          <p:cNvPicPr preferRelativeResize="0"/>
          <p:nvPr/>
        </p:nvPicPr>
        <p:blipFill rotWithShape="1">
          <a:blip r:embed="rId5">
            <a:alphaModFix/>
          </a:blip>
          <a:srcRect b="19149" l="0" r="0" t="20270"/>
          <a:stretch/>
        </p:blipFill>
        <p:spPr>
          <a:xfrm>
            <a:off x="2520663" y="3159425"/>
            <a:ext cx="2191750" cy="271200"/>
          </a:xfrm>
          <a:prstGeom prst="rect">
            <a:avLst/>
          </a:prstGeom>
          <a:noFill/>
          <a:ln>
            <a:noFill/>
          </a:ln>
        </p:spPr>
      </p:pic>
      <p:sp>
        <p:nvSpPr>
          <p:cNvPr id="243" name="Google Shape;243;p40"/>
          <p:cNvSpPr txBox="1"/>
          <p:nvPr/>
        </p:nvSpPr>
        <p:spPr>
          <a:xfrm>
            <a:off x="6661400" y="40853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200">
                <a:solidFill>
                  <a:schemeClr val="dk1"/>
                </a:solidFill>
                <a:latin typeface="Calibri"/>
                <a:ea typeface="Calibri"/>
                <a:cs typeface="Calibri"/>
                <a:sym typeface="Calibri"/>
              </a:rPr>
              <a:t>3</a:t>
            </a:r>
            <a:r>
              <a:rPr lang="en" sz="1200">
                <a:solidFill>
                  <a:schemeClr val="dk1"/>
                </a:solidFill>
                <a:highlight>
                  <a:srgbClr val="FFFFFF"/>
                </a:highlight>
                <a:latin typeface="Calibri"/>
                <a:ea typeface="Calibri"/>
                <a:cs typeface="Calibri"/>
                <a:sym typeface="Calibri"/>
              </a:rPr>
              <a:t>Naimi &amp; Whitcomb</a:t>
            </a:r>
            <a:r>
              <a:rPr lang="en" sz="1200">
                <a:solidFill>
                  <a:schemeClr val="dk1"/>
                </a:solidFill>
                <a:latin typeface="Calibri"/>
                <a:ea typeface="Calibri"/>
                <a:cs typeface="Calibri"/>
                <a:sym typeface="Calibri"/>
              </a:rPr>
              <a:t>, 2023</a:t>
            </a:r>
            <a:endParaRPr/>
          </a:p>
        </p:txBody>
      </p:sp>
      <p:sp>
        <p:nvSpPr>
          <p:cNvPr id="244" name="Google Shape;244;p40"/>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nvSpPr>
        <p:spPr>
          <a:xfrm>
            <a:off x="5749525" y="248625"/>
            <a:ext cx="3185700" cy="163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Calibri"/>
                <a:ea typeface="Calibri"/>
                <a:cs typeface="Calibri"/>
                <a:sym typeface="Calibri"/>
              </a:rPr>
              <a:t>Estimators</a:t>
            </a:r>
            <a:endParaRPr sz="2500">
              <a:solidFill>
                <a:schemeClr val="lt1"/>
              </a:solidFill>
              <a:latin typeface="Calibri"/>
              <a:ea typeface="Calibri"/>
              <a:cs typeface="Calibri"/>
              <a:sym typeface="Calibri"/>
            </a:endParaRPr>
          </a:p>
          <a:p>
            <a:pPr indent="0" lvl="0" marL="0" rtl="0" algn="l">
              <a:spcBef>
                <a:spcPts val="0"/>
              </a:spcBef>
              <a:spcAft>
                <a:spcPts val="0"/>
              </a:spcAft>
              <a:buNone/>
            </a:pPr>
            <a:r>
              <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b="1" lang="en" sz="2300">
                <a:solidFill>
                  <a:schemeClr val="lt1"/>
                </a:solidFill>
                <a:latin typeface="Calibri"/>
                <a:ea typeface="Calibri"/>
                <a:cs typeface="Calibri"/>
                <a:sym typeface="Calibri"/>
              </a:rPr>
              <a:t>Propensity Score Matching</a:t>
            </a:r>
            <a:endParaRPr b="1" sz="2300">
              <a:solidFill>
                <a:schemeClr val="lt1"/>
              </a:solidFill>
              <a:latin typeface="Calibri"/>
              <a:ea typeface="Calibri"/>
              <a:cs typeface="Calibri"/>
              <a:sym typeface="Calibri"/>
            </a:endParaRPr>
          </a:p>
        </p:txBody>
      </p:sp>
      <p:sp>
        <p:nvSpPr>
          <p:cNvPr id="250" name="Google Shape;250;p41"/>
          <p:cNvSpPr txBox="1"/>
          <p:nvPr/>
        </p:nvSpPr>
        <p:spPr>
          <a:xfrm>
            <a:off x="450650" y="2571750"/>
            <a:ext cx="447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51" name="Google Shape;251;p41"/>
          <p:cNvSpPr txBox="1"/>
          <p:nvPr/>
        </p:nvSpPr>
        <p:spPr>
          <a:xfrm>
            <a:off x="256500" y="2662525"/>
            <a:ext cx="4669500" cy="18471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200"/>
              </a:spcBef>
              <a:spcAft>
                <a:spcPts val="0"/>
              </a:spcAft>
              <a:buClr>
                <a:schemeClr val="dk1"/>
              </a:buClr>
              <a:buSzPts val="900"/>
              <a:buFont typeface="Calibri"/>
              <a:buChar char="●"/>
            </a:pPr>
            <a:r>
              <a:rPr b="1" lang="en" sz="1600">
                <a:solidFill>
                  <a:schemeClr val="dk1"/>
                </a:solidFill>
                <a:latin typeface="Calibri"/>
                <a:ea typeface="Calibri"/>
                <a:cs typeface="Calibri"/>
                <a:sym typeface="Calibri"/>
              </a:rPr>
              <a:t>Probability of receiving treatment</a:t>
            </a:r>
            <a:r>
              <a:rPr lang="en" sz="1600">
                <a:solidFill>
                  <a:schemeClr val="dk1"/>
                </a:solidFill>
                <a:latin typeface="Calibri"/>
                <a:ea typeface="Calibri"/>
                <a:cs typeface="Calibri"/>
                <a:sym typeface="Calibri"/>
              </a:rPr>
              <a:t> given known and suspected confounders using a </a:t>
            </a:r>
            <a:r>
              <a:rPr b="1" lang="en" sz="1600">
                <a:solidFill>
                  <a:schemeClr val="dk1"/>
                </a:solidFill>
                <a:latin typeface="Calibri"/>
                <a:ea typeface="Calibri"/>
                <a:cs typeface="Calibri"/>
                <a:sym typeface="Calibri"/>
              </a:rPr>
              <a:t>logistic regression model</a:t>
            </a:r>
            <a:endParaRPr b="1" sz="1600">
              <a:solidFill>
                <a:schemeClr val="dk1"/>
              </a:solidFill>
              <a:latin typeface="Calibri"/>
              <a:ea typeface="Calibri"/>
              <a:cs typeface="Calibri"/>
              <a:sym typeface="Calibri"/>
            </a:endParaRPr>
          </a:p>
          <a:p>
            <a:pPr indent="-285750" lvl="0" marL="457200" rtl="0" algn="l">
              <a:lnSpc>
                <a:spcPct val="115000"/>
              </a:lnSpc>
              <a:spcBef>
                <a:spcPts val="0"/>
              </a:spcBef>
              <a:spcAft>
                <a:spcPts val="0"/>
              </a:spcAft>
              <a:buClr>
                <a:schemeClr val="dk1"/>
              </a:buClr>
              <a:buSzPts val="900"/>
              <a:buFont typeface="Calibri"/>
              <a:buChar char="●"/>
            </a:pPr>
            <a:r>
              <a:rPr b="1" lang="en" sz="1600">
                <a:solidFill>
                  <a:schemeClr val="dk1"/>
                </a:solidFill>
                <a:latin typeface="Calibri"/>
                <a:ea typeface="Calibri"/>
                <a:cs typeface="Calibri"/>
                <a:sym typeface="Calibri"/>
              </a:rPr>
              <a:t>Like with like</a:t>
            </a:r>
            <a:r>
              <a:rPr lang="en" sz="1600">
                <a:solidFill>
                  <a:schemeClr val="dk1"/>
                </a:solidFill>
                <a:latin typeface="Calibri"/>
                <a:ea typeface="Calibri"/>
                <a:cs typeface="Calibri"/>
                <a:sym typeface="Calibri"/>
              </a:rPr>
              <a:t>: patients are matched based on propensity score and disease category</a:t>
            </a:r>
            <a:endParaRPr sz="1600">
              <a:solidFill>
                <a:schemeClr val="dk1"/>
              </a:solidFill>
              <a:latin typeface="Calibri"/>
              <a:ea typeface="Calibri"/>
              <a:cs typeface="Calibri"/>
              <a:sym typeface="Calibri"/>
            </a:endParaRPr>
          </a:p>
          <a:p>
            <a:pPr indent="-285750" lvl="0" marL="457200" rtl="0" algn="l">
              <a:lnSpc>
                <a:spcPct val="115000"/>
              </a:lnSpc>
              <a:spcBef>
                <a:spcPts val="0"/>
              </a:spcBef>
              <a:spcAft>
                <a:spcPts val="0"/>
              </a:spcAft>
              <a:buClr>
                <a:schemeClr val="dk1"/>
              </a:buClr>
              <a:buSzPts val="900"/>
              <a:buFont typeface="Calibri"/>
              <a:buChar char="●"/>
            </a:pPr>
            <a:r>
              <a:rPr lang="en" sz="1600">
                <a:solidFill>
                  <a:schemeClr val="dk1"/>
                </a:solidFill>
                <a:latin typeface="Calibri"/>
                <a:ea typeface="Calibri"/>
                <a:cs typeface="Calibri"/>
                <a:sym typeface="Calibri"/>
              </a:rPr>
              <a:t>Intuitive, widely used in clinical research</a:t>
            </a:r>
            <a:r>
              <a:rPr baseline="30000" lang="en" sz="1600">
                <a:solidFill>
                  <a:schemeClr val="dk1"/>
                </a:solidFill>
                <a:latin typeface="Calibri"/>
                <a:ea typeface="Calibri"/>
                <a:cs typeface="Calibri"/>
                <a:sym typeface="Calibri"/>
              </a:rPr>
              <a:t>5</a:t>
            </a:r>
            <a:endParaRPr sz="1600">
              <a:solidFill>
                <a:schemeClr val="dk1"/>
              </a:solidFill>
              <a:latin typeface="Calibri"/>
              <a:ea typeface="Calibri"/>
              <a:cs typeface="Calibri"/>
              <a:sym typeface="Calibri"/>
            </a:endParaRPr>
          </a:p>
        </p:txBody>
      </p:sp>
      <p:sp>
        <p:nvSpPr>
          <p:cNvPr id="252" name="Google Shape;252;p41"/>
          <p:cNvSpPr txBox="1"/>
          <p:nvPr/>
        </p:nvSpPr>
        <p:spPr>
          <a:xfrm>
            <a:off x="5474700" y="4651700"/>
            <a:ext cx="36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200">
                <a:solidFill>
                  <a:schemeClr val="lt1"/>
                </a:solidFill>
                <a:latin typeface="Calibri"/>
                <a:ea typeface="Calibri"/>
                <a:cs typeface="Calibri"/>
                <a:sym typeface="Calibri"/>
              </a:rPr>
              <a:t>5</a:t>
            </a:r>
            <a:r>
              <a:rPr lang="en" sz="1200">
                <a:solidFill>
                  <a:schemeClr val="lt1"/>
                </a:solidFill>
                <a:latin typeface="Calibri"/>
                <a:ea typeface="Calibri"/>
                <a:cs typeface="Calibri"/>
                <a:sym typeface="Calibri"/>
              </a:rPr>
              <a:t>Austin, 2011</a:t>
            </a:r>
            <a:endParaRPr sz="1500">
              <a:solidFill>
                <a:schemeClr val="lt1"/>
              </a:solidFill>
              <a:latin typeface="Calibri"/>
              <a:ea typeface="Calibri"/>
              <a:cs typeface="Calibri"/>
              <a:sym typeface="Calibri"/>
            </a:endParaRPr>
          </a:p>
        </p:txBody>
      </p:sp>
      <p:pic>
        <p:nvPicPr>
          <p:cNvPr id="253" name="Google Shape;253;p41"/>
          <p:cNvPicPr preferRelativeResize="0"/>
          <p:nvPr/>
        </p:nvPicPr>
        <p:blipFill>
          <a:blip r:embed="rId3">
            <a:alphaModFix/>
          </a:blip>
          <a:stretch>
            <a:fillRect/>
          </a:stretch>
        </p:blipFill>
        <p:spPr>
          <a:xfrm>
            <a:off x="375200" y="127875"/>
            <a:ext cx="4196800" cy="2590025"/>
          </a:xfrm>
          <a:prstGeom prst="rect">
            <a:avLst/>
          </a:prstGeom>
          <a:noFill/>
          <a:ln>
            <a:noFill/>
          </a:ln>
        </p:spPr>
      </p:pic>
      <p:sp>
        <p:nvSpPr>
          <p:cNvPr id="254" name="Google Shape;254;p41"/>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nvSpPr>
        <p:spPr>
          <a:xfrm>
            <a:off x="5749525" y="248625"/>
            <a:ext cx="31857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chemeClr val="lt1"/>
                </a:solidFill>
                <a:latin typeface="Calibri"/>
                <a:ea typeface="Calibri"/>
                <a:cs typeface="Calibri"/>
                <a:sym typeface="Calibri"/>
              </a:rPr>
              <a:t>Estimators</a:t>
            </a:r>
            <a:endParaRPr sz="2500">
              <a:solidFill>
                <a:schemeClr val="lt1"/>
              </a:solidFill>
              <a:latin typeface="Calibri"/>
              <a:ea typeface="Calibri"/>
              <a:cs typeface="Calibri"/>
              <a:sym typeface="Calibri"/>
            </a:endParaRPr>
          </a:p>
          <a:p>
            <a:pPr indent="0" lvl="0" marL="0" rtl="0" algn="l">
              <a:spcBef>
                <a:spcPts val="0"/>
              </a:spcBef>
              <a:spcAft>
                <a:spcPts val="0"/>
              </a:spcAft>
              <a:buNone/>
            </a:pPr>
            <a:r>
              <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lang="en" sz="2300">
                <a:solidFill>
                  <a:schemeClr val="lt1"/>
                </a:solidFill>
                <a:latin typeface="Calibri"/>
                <a:ea typeface="Calibri"/>
                <a:cs typeface="Calibri"/>
                <a:sym typeface="Calibri"/>
              </a:rPr>
              <a:t>Propensity Score Matching</a:t>
            </a:r>
            <a:endParaRPr sz="2300">
              <a:solidFill>
                <a:schemeClr val="lt1"/>
              </a:solidFill>
              <a:latin typeface="Calibri"/>
              <a:ea typeface="Calibri"/>
              <a:cs typeface="Calibri"/>
              <a:sym typeface="Calibri"/>
            </a:endParaRPr>
          </a:p>
          <a:p>
            <a:pPr indent="-374650" lvl="0" marL="457200" rtl="0" algn="l">
              <a:spcBef>
                <a:spcPts val="0"/>
              </a:spcBef>
              <a:spcAft>
                <a:spcPts val="0"/>
              </a:spcAft>
              <a:buClr>
                <a:schemeClr val="lt1"/>
              </a:buClr>
              <a:buSzPts val="2300"/>
              <a:buFont typeface="Calibri"/>
              <a:buAutoNum type="arabicPeriod"/>
            </a:pPr>
            <a:r>
              <a:rPr b="1" lang="en" sz="2300">
                <a:solidFill>
                  <a:schemeClr val="lt1"/>
                </a:solidFill>
                <a:latin typeface="Calibri"/>
                <a:ea typeface="Calibri"/>
                <a:cs typeface="Calibri"/>
                <a:sym typeface="Calibri"/>
              </a:rPr>
              <a:t>Doubly Robust Logistic Estimator</a:t>
            </a:r>
            <a:endParaRPr b="1" sz="2300">
              <a:solidFill>
                <a:schemeClr val="lt1"/>
              </a:solidFill>
              <a:latin typeface="Calibri"/>
              <a:ea typeface="Calibri"/>
              <a:cs typeface="Calibri"/>
              <a:sym typeface="Calibri"/>
            </a:endParaRPr>
          </a:p>
        </p:txBody>
      </p:sp>
      <p:sp>
        <p:nvSpPr>
          <p:cNvPr id="260" name="Google Shape;260;p42"/>
          <p:cNvSpPr txBox="1"/>
          <p:nvPr/>
        </p:nvSpPr>
        <p:spPr>
          <a:xfrm>
            <a:off x="91850" y="3506000"/>
            <a:ext cx="5006400" cy="9975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200"/>
              </a:spcBef>
              <a:spcAft>
                <a:spcPts val="0"/>
              </a:spcAft>
              <a:buClr>
                <a:schemeClr val="dk1"/>
              </a:buClr>
              <a:buSzPts val="900"/>
              <a:buFont typeface="Calibri"/>
              <a:buChar char="●"/>
            </a:pPr>
            <a:r>
              <a:rPr lang="en" sz="1600">
                <a:solidFill>
                  <a:schemeClr val="dk1"/>
                </a:solidFill>
                <a:latin typeface="Calibri"/>
                <a:ea typeface="Calibri"/>
                <a:cs typeface="Calibri"/>
                <a:sym typeface="Calibri"/>
              </a:rPr>
              <a:t>Combines </a:t>
            </a:r>
            <a:r>
              <a:rPr b="1" lang="en" sz="1600">
                <a:solidFill>
                  <a:schemeClr val="dk1"/>
                </a:solidFill>
                <a:latin typeface="Calibri"/>
                <a:ea typeface="Calibri"/>
                <a:cs typeface="Calibri"/>
                <a:sym typeface="Calibri"/>
              </a:rPr>
              <a:t>two logistic models</a:t>
            </a:r>
            <a:r>
              <a:rPr lang="en" sz="1600">
                <a:solidFill>
                  <a:schemeClr val="dk1"/>
                </a:solidFill>
                <a:latin typeface="Calibri"/>
                <a:ea typeface="Calibri"/>
                <a:cs typeface="Calibri"/>
                <a:sym typeface="Calibri"/>
              </a:rPr>
              <a:t>: one for assigning </a:t>
            </a:r>
            <a:r>
              <a:rPr b="1" lang="en" sz="1600">
                <a:solidFill>
                  <a:schemeClr val="dk1"/>
                </a:solidFill>
                <a:latin typeface="Calibri"/>
                <a:ea typeface="Calibri"/>
                <a:cs typeface="Calibri"/>
                <a:sym typeface="Calibri"/>
              </a:rPr>
              <a:t>treatment</a:t>
            </a:r>
            <a:r>
              <a:rPr lang="en" sz="1600">
                <a:solidFill>
                  <a:schemeClr val="dk1"/>
                </a:solidFill>
                <a:latin typeface="Calibri"/>
                <a:ea typeface="Calibri"/>
                <a:cs typeface="Calibri"/>
                <a:sym typeface="Calibri"/>
              </a:rPr>
              <a:t> and one for modeling the </a:t>
            </a:r>
            <a:r>
              <a:rPr b="1" lang="en" sz="1600">
                <a:solidFill>
                  <a:schemeClr val="dk1"/>
                </a:solidFill>
                <a:latin typeface="Calibri"/>
                <a:ea typeface="Calibri"/>
                <a:cs typeface="Calibri"/>
                <a:sym typeface="Calibri"/>
              </a:rPr>
              <a:t>outcome and the counterfactual</a:t>
            </a:r>
            <a:r>
              <a:rPr baseline="30000" lang="en" sz="1600">
                <a:solidFill>
                  <a:schemeClr val="dk1"/>
                </a:solidFill>
                <a:latin typeface="Calibri"/>
                <a:ea typeface="Calibri"/>
                <a:cs typeface="Calibri"/>
                <a:sym typeface="Calibri"/>
              </a:rPr>
              <a:t>6</a:t>
            </a:r>
            <a:endParaRPr baseline="30000" sz="1600">
              <a:latin typeface="Calibri"/>
              <a:ea typeface="Calibri"/>
              <a:cs typeface="Calibri"/>
              <a:sym typeface="Calibri"/>
            </a:endParaRPr>
          </a:p>
        </p:txBody>
      </p:sp>
      <p:sp>
        <p:nvSpPr>
          <p:cNvPr id="261" name="Google Shape;261;p42"/>
          <p:cNvSpPr txBox="1"/>
          <p:nvPr/>
        </p:nvSpPr>
        <p:spPr>
          <a:xfrm>
            <a:off x="5464425" y="4649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200">
                <a:solidFill>
                  <a:schemeClr val="lt1"/>
                </a:solidFill>
                <a:latin typeface="Calibri"/>
                <a:ea typeface="Calibri"/>
                <a:cs typeface="Calibri"/>
                <a:sym typeface="Calibri"/>
              </a:rPr>
              <a:t>6</a:t>
            </a:r>
            <a:r>
              <a:rPr lang="en" sz="1200">
                <a:solidFill>
                  <a:schemeClr val="lt1"/>
                </a:solidFill>
                <a:latin typeface="Calibri"/>
                <a:ea typeface="Calibri"/>
                <a:cs typeface="Calibri"/>
                <a:sym typeface="Calibri"/>
              </a:rPr>
              <a:t>Funk et al.</a:t>
            </a:r>
            <a:r>
              <a:rPr lang="en" sz="1200">
                <a:solidFill>
                  <a:schemeClr val="lt1"/>
                </a:solidFill>
                <a:latin typeface="Calibri"/>
                <a:ea typeface="Calibri"/>
                <a:cs typeface="Calibri"/>
                <a:sym typeface="Calibri"/>
              </a:rPr>
              <a:t>, 2011</a:t>
            </a:r>
            <a:endParaRPr/>
          </a:p>
        </p:txBody>
      </p:sp>
      <p:pic>
        <p:nvPicPr>
          <p:cNvPr id="262" name="Google Shape;262;p42"/>
          <p:cNvPicPr preferRelativeResize="0"/>
          <p:nvPr/>
        </p:nvPicPr>
        <p:blipFill>
          <a:blip r:embed="rId3">
            <a:alphaModFix/>
          </a:blip>
          <a:stretch>
            <a:fillRect/>
          </a:stretch>
        </p:blipFill>
        <p:spPr>
          <a:xfrm>
            <a:off x="1385513" y="98475"/>
            <a:ext cx="2565468" cy="3407525"/>
          </a:xfrm>
          <a:prstGeom prst="rect">
            <a:avLst/>
          </a:prstGeom>
          <a:noFill/>
          <a:ln>
            <a:noFill/>
          </a:ln>
        </p:spPr>
      </p:pic>
      <p:sp>
        <p:nvSpPr>
          <p:cNvPr id="263" name="Google Shape;263;p42"/>
          <p:cNvSpPr txBox="1"/>
          <p:nvPr>
            <p:ph idx="12" type="sldNum"/>
          </p:nvPr>
        </p:nvSpPr>
        <p:spPr>
          <a:xfrm>
            <a:off x="8556784" y="4749851"/>
            <a:ext cx="548700" cy="393600"/>
          </a:xfrm>
          <a:prstGeom prst="rect">
            <a:avLst/>
          </a:prstGeom>
        </p:spPr>
        <p:txBody>
          <a:bodyPr anchorCtr="0" anchor="t" bIns="22850" lIns="45725" spcFirstLastPara="1" rIns="45725" wrap="square" tIns="2285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